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72" r:id="rId2"/>
    <p:sldId id="259" r:id="rId3"/>
    <p:sldId id="280" r:id="rId4"/>
    <p:sldId id="261" r:id="rId5"/>
    <p:sldId id="263" r:id="rId6"/>
    <p:sldId id="291" r:id="rId7"/>
    <p:sldId id="281" r:id="rId8"/>
    <p:sldId id="283" r:id="rId9"/>
    <p:sldId id="284" r:id="rId10"/>
    <p:sldId id="285" r:id="rId11"/>
    <p:sldId id="286" r:id="rId12"/>
    <p:sldId id="287" r:id="rId13"/>
    <p:sldId id="288" r:id="rId14"/>
    <p:sldId id="289" r:id="rId15"/>
    <p:sldId id="290" r:id="rId16"/>
    <p:sldId id="282" r:id="rId17"/>
  </p:sldIdLst>
  <p:sldSz cx="9144000" cy="6858000" type="screen4x3"/>
  <p:notesSz cx="6858000" cy="9144000"/>
  <p:defaultTex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D7400"/>
    <a:srgbClr val="C8B300"/>
    <a:srgbClr val="3D8E33"/>
    <a:srgbClr val="99B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65" autoAdjust="0"/>
    <p:restoredTop sz="94434" autoAdjust="0"/>
  </p:normalViewPr>
  <p:slideViewPr>
    <p:cSldViewPr>
      <p:cViewPr>
        <p:scale>
          <a:sx n="77" d="100"/>
          <a:sy n="77" d="100"/>
        </p:scale>
        <p:origin x="-43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sv-SE" altLang="sv-SE"/>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sv-SE" altLang="sv-S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sv-SE" altLang="sv-S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11A0100A-1037-4122-B5CD-7B014E00AB13}" type="slidenum">
              <a:rPr lang="sv-SE" altLang="sv-SE"/>
              <a:pPr/>
              <a:t>‹Nr.›</a:t>
            </a:fld>
            <a:endParaRPr lang="sv-SE" altLang="sv-SE"/>
          </a:p>
        </p:txBody>
      </p:sp>
    </p:spTree>
    <p:extLst>
      <p:ext uri="{BB962C8B-B14F-4D97-AF65-F5344CB8AC3E}">
        <p14:creationId xmlns:p14="http://schemas.microsoft.com/office/powerpoint/2010/main" val="7288435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Maria - Tre delar 1</a:t>
            </a:r>
            <a:r>
              <a:rPr lang="sv-SE" baseline="0" dirty="0" smtClean="0"/>
              <a:t> min</a:t>
            </a:r>
            <a:endParaRPr lang="sv-SE" dirty="0" smtClean="0"/>
          </a:p>
          <a:p>
            <a:pPr marL="171450" indent="-171450">
              <a:buFontTx/>
              <a:buChar char="-"/>
            </a:pPr>
            <a:r>
              <a:rPr lang="sv-SE" dirty="0" smtClean="0"/>
              <a:t>Gröna näringar </a:t>
            </a:r>
            <a:r>
              <a:rPr lang="sv-SE" dirty="0" err="1" smtClean="0"/>
              <a:t>inkl</a:t>
            </a:r>
            <a:r>
              <a:rPr lang="sv-SE" dirty="0" smtClean="0"/>
              <a:t> EIP</a:t>
            </a:r>
          </a:p>
          <a:p>
            <a:pPr marL="171450" indent="-171450">
              <a:buFontTx/>
              <a:buChar char="-"/>
            </a:pPr>
            <a:r>
              <a:rPr lang="sv-SE" dirty="0" smtClean="0"/>
              <a:t>Landsbygdsutveckling</a:t>
            </a:r>
          </a:p>
          <a:p>
            <a:pPr marL="171450" indent="-171450">
              <a:buFontTx/>
              <a:buChar char="-"/>
            </a:pPr>
            <a:r>
              <a:rPr lang="sv-SE" dirty="0" smtClean="0"/>
              <a:t>Hav och Fiske</a:t>
            </a:r>
          </a:p>
          <a:p>
            <a:pPr marL="171450" indent="-171450">
              <a:buFontTx/>
              <a:buChar char="-"/>
            </a:pPr>
            <a:endParaRPr lang="sv-SE" dirty="0" smtClean="0"/>
          </a:p>
          <a:p>
            <a:pPr marL="0" indent="0">
              <a:buFontTx/>
              <a:buNone/>
            </a:pPr>
            <a:r>
              <a:rPr lang="sv-SE" dirty="0" smtClean="0"/>
              <a:t>Genom</a:t>
            </a:r>
            <a:r>
              <a:rPr lang="sv-SE" baseline="0" dirty="0" smtClean="0"/>
              <a:t> nätverket tas olika intressenters erfarenhet till vara. Erfarenheter utbyts, information sprids, kontakter knyts och samarbeten uppstår. De organisationer och myndigheter som finns i nätverket blir mer kunniga och handlingskraftiga, vilket i sin tur gör att de kan underlätta för sina medlemmar och målgrupper att skapa god landsbygdsutveckling.</a:t>
            </a:r>
            <a:endParaRPr lang="sv-SE" dirty="0" smtClean="0"/>
          </a:p>
        </p:txBody>
      </p:sp>
      <p:sp>
        <p:nvSpPr>
          <p:cNvPr id="4" name="Platshållare för bildnummer 3"/>
          <p:cNvSpPr>
            <a:spLocks noGrp="1"/>
          </p:cNvSpPr>
          <p:nvPr>
            <p:ph type="sldNum" sz="quarter" idx="10"/>
          </p:nvPr>
        </p:nvSpPr>
        <p:spPr/>
        <p:txBody>
          <a:bodyPr/>
          <a:lstStyle/>
          <a:p>
            <a:fld id="{11A0100A-1037-4122-B5CD-7B014E00AB13}" type="slidenum">
              <a:rPr lang="sv-SE" altLang="sv-SE" smtClean="0"/>
              <a:pPr/>
              <a:t>1</a:t>
            </a:fld>
            <a:endParaRPr lang="sv-SE" altLang="sv-SE"/>
          </a:p>
        </p:txBody>
      </p:sp>
    </p:spTree>
    <p:extLst>
      <p:ext uri="{BB962C8B-B14F-4D97-AF65-F5344CB8AC3E}">
        <p14:creationId xmlns:p14="http://schemas.microsoft.com/office/powerpoint/2010/main" val="2226733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8400" y="1243013"/>
            <a:ext cx="4460875" cy="3346450"/>
          </a:xfrm>
        </p:spPr>
      </p:sp>
      <p:sp>
        <p:nvSpPr>
          <p:cNvPr id="3" name="Platshållare för anteckningar 2"/>
          <p:cNvSpPr>
            <a:spLocks noGrp="1"/>
          </p:cNvSpPr>
          <p:nvPr>
            <p:ph type="body" idx="1"/>
          </p:nvPr>
        </p:nvSpPr>
        <p:spPr/>
        <p:txBody>
          <a:bodyPr/>
          <a:lstStyle/>
          <a:p>
            <a:endParaRPr lang="sv-SE" i="0" dirty="0"/>
          </a:p>
        </p:txBody>
      </p:sp>
      <p:sp>
        <p:nvSpPr>
          <p:cNvPr id="4" name="Platshållare för bildnummer 3"/>
          <p:cNvSpPr>
            <a:spLocks noGrp="1"/>
          </p:cNvSpPr>
          <p:nvPr>
            <p:ph type="sldNum" sz="quarter" idx="10"/>
          </p:nvPr>
        </p:nvSpPr>
        <p:spPr/>
        <p:txBody>
          <a:bodyPr/>
          <a:lstStyle/>
          <a:p>
            <a:fld id="{4BF898F7-615D-4848-8F6B-67E6C0B1C6F4}" type="slidenum">
              <a:rPr lang="sv-SE" smtClean="0"/>
              <a:t>13</a:t>
            </a:fld>
            <a:endParaRPr lang="sv-SE"/>
          </a:p>
        </p:txBody>
      </p:sp>
    </p:spTree>
    <p:extLst>
      <p:ext uri="{BB962C8B-B14F-4D97-AF65-F5344CB8AC3E}">
        <p14:creationId xmlns:p14="http://schemas.microsoft.com/office/powerpoint/2010/main" val="3762863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8400" y="1243013"/>
            <a:ext cx="4460875" cy="3346450"/>
          </a:xfrm>
        </p:spPr>
      </p:sp>
      <p:sp>
        <p:nvSpPr>
          <p:cNvPr id="3" name="Platshållare för anteckningar 2"/>
          <p:cNvSpPr>
            <a:spLocks noGrp="1"/>
          </p:cNvSpPr>
          <p:nvPr>
            <p:ph type="body" idx="1"/>
          </p:nvPr>
        </p:nvSpPr>
        <p:spPr/>
        <p:txBody>
          <a:bodyPr/>
          <a:lstStyle/>
          <a:p>
            <a:r>
              <a:rPr lang="sv-SE" dirty="0" smtClean="0"/>
              <a:t>Tips när det gäller kontakter och nätverksbyggande:</a:t>
            </a:r>
          </a:p>
          <a:p>
            <a:pPr marL="171450" indent="-171450">
              <a:buFontTx/>
              <a:buChar char="-"/>
            </a:pPr>
            <a:r>
              <a:rPr lang="sv-SE" dirty="0" smtClean="0"/>
              <a:t>Att</a:t>
            </a:r>
            <a:r>
              <a:rPr lang="sv-SE" baseline="0" dirty="0" smtClean="0"/>
              <a:t> inte börja med att tänka pengar och ekonomi, ha en öppen attityd skapar möjligheter för gott fortsatt samarbete. </a:t>
            </a:r>
          </a:p>
          <a:p>
            <a:pPr marL="171450" indent="-171450">
              <a:buFontTx/>
              <a:buChar char="-"/>
            </a:pPr>
            <a:r>
              <a:rPr lang="sv-SE" dirty="0" smtClean="0"/>
              <a:t>Samverka</a:t>
            </a:r>
            <a:r>
              <a:rPr lang="sv-SE" baseline="0" dirty="0" smtClean="0"/>
              <a:t> lokalt och regionalt där skolan finns förutom nationellt där NB-skolornas förening har en nyckelroll: </a:t>
            </a:r>
          </a:p>
          <a:p>
            <a:r>
              <a:rPr lang="sv-SE" baseline="0" dirty="0" smtClean="0"/>
              <a:t>Regionalt är Länsstyrelsen en bra partner som har ansvar för hela regionens integration och har kontakter och nätverk som kanske inte skolorna själva har, t.ex. via samhällsbyggnadsenheter. Även aktuell kommuns enheter (och ofta samarbetar de med andra kommuner om frågorna) som sysslar med integration. Exemplet Skånes Regionala plattform för SFI (länk till deras dokument ovan om du vill kolla). Jag har intervjuat Leif Möller och hittade detta som han skrivit just om projektet: </a:t>
            </a:r>
            <a:r>
              <a:rPr lang="sv-SE" sz="1200" b="0" i="1" kern="1200" dirty="0" smtClean="0">
                <a:solidFill>
                  <a:schemeClr val="tx1"/>
                </a:solidFill>
                <a:effectLst/>
                <a:latin typeface="+mn-lt"/>
                <a:ea typeface="+mn-ea"/>
                <a:cs typeface="+mn-cs"/>
              </a:rPr>
              <a:t>Projektet Yrkes-</a:t>
            </a:r>
            <a:r>
              <a:rPr lang="sv-SE" sz="1200" b="0" i="1" kern="1200" dirty="0" err="1" smtClean="0">
                <a:solidFill>
                  <a:schemeClr val="tx1"/>
                </a:solidFill>
                <a:effectLst/>
                <a:latin typeface="+mn-lt"/>
                <a:ea typeface="+mn-ea"/>
                <a:cs typeface="+mn-cs"/>
              </a:rPr>
              <a:t>sfi</a:t>
            </a:r>
            <a:r>
              <a:rPr lang="sv-SE" sz="1200" b="0" i="1" kern="1200" dirty="0" smtClean="0">
                <a:solidFill>
                  <a:schemeClr val="tx1"/>
                </a:solidFill>
                <a:effectLst/>
                <a:latin typeface="+mn-lt"/>
                <a:ea typeface="+mn-ea"/>
                <a:cs typeface="+mn-cs"/>
              </a:rPr>
              <a:t> i Skåne syftar till att implementera en samverkansmodell och en plattform för samarbete mellan anordnare av </a:t>
            </a:r>
            <a:r>
              <a:rPr lang="sv-SE" sz="1200" b="0" i="1" kern="1200" dirty="0" err="1" smtClean="0">
                <a:solidFill>
                  <a:schemeClr val="tx1"/>
                </a:solidFill>
                <a:effectLst/>
                <a:latin typeface="+mn-lt"/>
                <a:ea typeface="+mn-ea"/>
                <a:cs typeface="+mn-cs"/>
              </a:rPr>
              <a:t>sfi</a:t>
            </a:r>
            <a:r>
              <a:rPr lang="sv-SE" sz="1200" b="0" i="1" kern="1200" dirty="0" smtClean="0">
                <a:solidFill>
                  <a:schemeClr val="tx1"/>
                </a:solidFill>
                <a:effectLst/>
                <a:latin typeface="+mn-lt"/>
                <a:ea typeface="+mn-ea"/>
                <a:cs typeface="+mn-cs"/>
              </a:rPr>
              <a:t> och annan utbildning i Skåne. Samarbetet kan omfatta </a:t>
            </a:r>
            <a:r>
              <a:rPr lang="sv-SE" sz="1200" b="0" i="1" kern="1200" dirty="0" err="1" smtClean="0">
                <a:solidFill>
                  <a:schemeClr val="tx1"/>
                </a:solidFill>
                <a:effectLst/>
                <a:latin typeface="+mn-lt"/>
                <a:ea typeface="+mn-ea"/>
                <a:cs typeface="+mn-cs"/>
              </a:rPr>
              <a:t>sfi</a:t>
            </a:r>
            <a:r>
              <a:rPr lang="sv-SE" sz="1200" b="0" i="1" kern="1200" dirty="0" smtClean="0">
                <a:solidFill>
                  <a:schemeClr val="tx1"/>
                </a:solidFill>
                <a:effectLst/>
                <a:latin typeface="+mn-lt"/>
                <a:ea typeface="+mn-ea"/>
                <a:cs typeface="+mn-cs"/>
              </a:rPr>
              <a:t> och gymnasial yrkesutbildning eller arbetsmarknadsutbildning, men också yrkeshögskoleutbildning (YH) och högskoleutbildning. Validering är också en viktig del i utbildningskombinationerna. </a:t>
            </a:r>
            <a:r>
              <a:rPr lang="sv-SE" sz="1200" b="1" i="1" kern="1200" dirty="0" smtClean="0">
                <a:solidFill>
                  <a:schemeClr val="tx1"/>
                </a:solidFill>
                <a:effectLst/>
                <a:latin typeface="+mn-lt"/>
                <a:ea typeface="+mn-ea"/>
                <a:cs typeface="+mn-cs"/>
              </a:rPr>
              <a:t>Projektet ska skapa en långsiktig och hållbar organisation för regional samverkan kring yrkes-</a:t>
            </a:r>
            <a:r>
              <a:rPr lang="sv-SE" sz="1200" b="1" i="1" kern="1200" dirty="0" err="1" smtClean="0">
                <a:solidFill>
                  <a:schemeClr val="tx1"/>
                </a:solidFill>
                <a:effectLst/>
                <a:latin typeface="+mn-lt"/>
                <a:ea typeface="+mn-ea"/>
                <a:cs typeface="+mn-cs"/>
              </a:rPr>
              <a:t>sfi</a:t>
            </a:r>
            <a:r>
              <a:rPr lang="sv-SE" sz="1200" b="1" i="1" kern="1200" dirty="0" smtClean="0">
                <a:solidFill>
                  <a:schemeClr val="tx1"/>
                </a:solidFill>
                <a:effectLst/>
                <a:latin typeface="+mn-lt"/>
                <a:ea typeface="+mn-ea"/>
                <a:cs typeface="+mn-cs"/>
              </a:rPr>
              <a:t> i Skåne </a:t>
            </a:r>
            <a:r>
              <a:rPr lang="sv-SE" sz="1200" b="0" i="1" kern="1200" dirty="0" smtClean="0">
                <a:solidFill>
                  <a:schemeClr val="tx1"/>
                </a:solidFill>
                <a:effectLst/>
                <a:latin typeface="+mn-lt"/>
                <a:ea typeface="+mn-ea"/>
                <a:cs typeface="+mn-cs"/>
              </a:rPr>
              <a:t>som ger en god tillgång till svenska för invandrare i kombination med andra utbildningsinsatser oavsett var i Skåne deltagarna bor.</a:t>
            </a:r>
          </a:p>
          <a:p>
            <a:r>
              <a:rPr lang="sv-SE" sz="1200" b="0" i="0" kern="1200" dirty="0" smtClean="0">
                <a:solidFill>
                  <a:schemeClr val="tx1"/>
                </a:solidFill>
                <a:effectLst/>
                <a:latin typeface="+mn-lt"/>
                <a:ea typeface="+mn-ea"/>
                <a:cs typeface="+mn-cs"/>
              </a:rPr>
              <a:t>Språket: tolkresurs,</a:t>
            </a:r>
            <a:r>
              <a:rPr lang="sv-SE" sz="1200" b="0" i="0" kern="1200" baseline="0" dirty="0" smtClean="0">
                <a:solidFill>
                  <a:schemeClr val="tx1"/>
                </a:solidFill>
                <a:effectLst/>
                <a:latin typeface="+mn-lt"/>
                <a:ea typeface="+mn-ea"/>
                <a:cs typeface="+mn-cs"/>
              </a:rPr>
              <a:t> att kunna översätta ord, begrepp elevernas språk – svenska – engelska underlättar även om mycket kan läras genom att praktiskt göra och visa med bilder. </a:t>
            </a:r>
          </a:p>
          <a:p>
            <a:r>
              <a:rPr lang="sv-SE" sz="1200" b="0" i="0" kern="1200" baseline="0" dirty="0" smtClean="0">
                <a:solidFill>
                  <a:schemeClr val="tx1"/>
                </a:solidFill>
                <a:effectLst/>
                <a:latin typeface="+mn-lt"/>
                <a:ea typeface="+mn-ea"/>
                <a:cs typeface="+mn-cs"/>
              </a:rPr>
              <a:t>Språket ute i praktik: behöver kunna kommunicera kring arbetet, skolans praktik innan viktig i att lära sig yrkessvenskan och hur svenska näringen fungerar jämfört med hemlandets. </a:t>
            </a:r>
          </a:p>
          <a:p>
            <a:endParaRPr lang="sv-SE" i="0" dirty="0"/>
          </a:p>
        </p:txBody>
      </p:sp>
      <p:sp>
        <p:nvSpPr>
          <p:cNvPr id="4" name="Platshållare för bildnummer 3"/>
          <p:cNvSpPr>
            <a:spLocks noGrp="1"/>
          </p:cNvSpPr>
          <p:nvPr>
            <p:ph type="sldNum" sz="quarter" idx="10"/>
          </p:nvPr>
        </p:nvSpPr>
        <p:spPr/>
        <p:txBody>
          <a:bodyPr/>
          <a:lstStyle/>
          <a:p>
            <a:fld id="{4BF898F7-615D-4848-8F6B-67E6C0B1C6F4}" type="slidenum">
              <a:rPr lang="sv-SE" smtClean="0"/>
              <a:t>14</a:t>
            </a:fld>
            <a:endParaRPr lang="sv-SE"/>
          </a:p>
        </p:txBody>
      </p:sp>
    </p:spTree>
    <p:extLst>
      <p:ext uri="{BB962C8B-B14F-4D97-AF65-F5344CB8AC3E}">
        <p14:creationId xmlns:p14="http://schemas.microsoft.com/office/powerpoint/2010/main" val="638747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8400" y="1243013"/>
            <a:ext cx="4460875" cy="334645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F898F7-615D-4848-8F6B-67E6C0B1C6F4}" type="slidenum">
              <a:rPr lang="sv-SE" smtClean="0"/>
              <a:t>15</a:t>
            </a:fld>
            <a:endParaRPr lang="sv-SE"/>
          </a:p>
        </p:txBody>
      </p:sp>
    </p:spTree>
    <p:extLst>
      <p:ext uri="{BB962C8B-B14F-4D97-AF65-F5344CB8AC3E}">
        <p14:creationId xmlns:p14="http://schemas.microsoft.com/office/powerpoint/2010/main" val="77284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Peter berättar om styrgruppens sammansättning</a:t>
            </a:r>
            <a:r>
              <a:rPr lang="sv-SE" baseline="0" dirty="0" smtClean="0"/>
              <a:t> och att den verkar genom konsensus. Han berättar också om Jordbruksverkets roll i styrgruppen 3 min</a:t>
            </a:r>
            <a:endParaRPr lang="sv-SE" dirty="0"/>
          </a:p>
        </p:txBody>
      </p:sp>
      <p:sp>
        <p:nvSpPr>
          <p:cNvPr id="4" name="Platshållare för bildnummer 3"/>
          <p:cNvSpPr>
            <a:spLocks noGrp="1"/>
          </p:cNvSpPr>
          <p:nvPr>
            <p:ph type="sldNum" sz="quarter" idx="10"/>
          </p:nvPr>
        </p:nvSpPr>
        <p:spPr/>
        <p:txBody>
          <a:bodyPr/>
          <a:lstStyle/>
          <a:p>
            <a:fld id="{11A0100A-1037-4122-B5CD-7B014E00AB13}" type="slidenum">
              <a:rPr lang="sv-SE" altLang="sv-SE" smtClean="0"/>
              <a:pPr/>
              <a:t>2</a:t>
            </a:fld>
            <a:endParaRPr lang="sv-SE" altLang="sv-SE"/>
          </a:p>
        </p:txBody>
      </p:sp>
    </p:spTree>
    <p:extLst>
      <p:ext uri="{BB962C8B-B14F-4D97-AF65-F5344CB8AC3E}">
        <p14:creationId xmlns:p14="http://schemas.microsoft.com/office/powerpoint/2010/main" val="210142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Nils berättar</a:t>
            </a:r>
            <a:r>
              <a:rPr lang="sv-SE" baseline="0" dirty="0" smtClean="0"/>
              <a:t> om Gröna näringar gruppens sammansättning, olika delgrupper och övergripande om aktiviteterna. 3 min</a:t>
            </a:r>
          </a:p>
          <a:p>
            <a:r>
              <a:rPr lang="sv-SE" baseline="0" dirty="0" smtClean="0"/>
              <a:t>Hans-Olof berättar om Samordningsgruppens sammansättning, olika delgrupper och övergripande om aktiviteterna. 3 min</a:t>
            </a:r>
            <a:endParaRPr lang="sv-SE" dirty="0"/>
          </a:p>
        </p:txBody>
      </p:sp>
      <p:sp>
        <p:nvSpPr>
          <p:cNvPr id="4" name="Platshållare för bildnummer 3"/>
          <p:cNvSpPr>
            <a:spLocks noGrp="1"/>
          </p:cNvSpPr>
          <p:nvPr>
            <p:ph type="sldNum" sz="quarter" idx="10"/>
          </p:nvPr>
        </p:nvSpPr>
        <p:spPr/>
        <p:txBody>
          <a:bodyPr/>
          <a:lstStyle/>
          <a:p>
            <a:fld id="{11A0100A-1037-4122-B5CD-7B014E00AB13}" type="slidenum">
              <a:rPr lang="sv-SE" altLang="sv-SE" smtClean="0"/>
              <a:pPr/>
              <a:t>4</a:t>
            </a:fld>
            <a:endParaRPr lang="sv-SE" altLang="sv-SE"/>
          </a:p>
        </p:txBody>
      </p:sp>
    </p:spTree>
    <p:extLst>
      <p:ext uri="{BB962C8B-B14F-4D97-AF65-F5344CB8AC3E}">
        <p14:creationId xmlns:p14="http://schemas.microsoft.com/office/powerpoint/2010/main" val="307664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Nils om Integrationsgruppen</a:t>
            </a:r>
            <a:r>
              <a:rPr lang="sv-SE" baseline="0" dirty="0" smtClean="0"/>
              <a:t> 1 min</a:t>
            </a:r>
          </a:p>
          <a:p>
            <a:r>
              <a:rPr lang="sv-SE" baseline="0" dirty="0" smtClean="0"/>
              <a:t>Hans-Olof om </a:t>
            </a:r>
            <a:r>
              <a:rPr lang="sv-SE" baseline="0" dirty="0" err="1" smtClean="0"/>
              <a:t>Ungagruppen</a:t>
            </a:r>
            <a:r>
              <a:rPr lang="sv-SE" baseline="0" dirty="0" smtClean="0"/>
              <a:t> 1 min</a:t>
            </a:r>
            <a:endParaRPr lang="sv-SE" dirty="0"/>
          </a:p>
        </p:txBody>
      </p:sp>
      <p:sp>
        <p:nvSpPr>
          <p:cNvPr id="4" name="Platshållare för bildnummer 3"/>
          <p:cNvSpPr>
            <a:spLocks noGrp="1"/>
          </p:cNvSpPr>
          <p:nvPr>
            <p:ph type="sldNum" sz="quarter" idx="10"/>
          </p:nvPr>
        </p:nvSpPr>
        <p:spPr/>
        <p:txBody>
          <a:bodyPr/>
          <a:lstStyle/>
          <a:p>
            <a:fld id="{11A0100A-1037-4122-B5CD-7B014E00AB13}" type="slidenum">
              <a:rPr lang="sv-SE" altLang="sv-SE" smtClean="0"/>
              <a:pPr/>
              <a:t>5</a:t>
            </a:fld>
            <a:endParaRPr lang="sv-SE" altLang="sv-SE"/>
          </a:p>
        </p:txBody>
      </p:sp>
    </p:spTree>
    <p:extLst>
      <p:ext uri="{BB962C8B-B14F-4D97-AF65-F5344CB8AC3E}">
        <p14:creationId xmlns:p14="http://schemas.microsoft.com/office/powerpoint/2010/main" val="34340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8400" y="1243013"/>
            <a:ext cx="4460875" cy="3346450"/>
          </a:xfrm>
        </p:spPr>
      </p:sp>
      <p:sp>
        <p:nvSpPr>
          <p:cNvPr id="3" name="Platshållare för anteckningar 2"/>
          <p:cNvSpPr>
            <a:spLocks noGrp="1"/>
          </p:cNvSpPr>
          <p:nvPr>
            <p:ph type="body" idx="1"/>
          </p:nvPr>
        </p:nvSpPr>
        <p:spPr/>
        <p:txBody>
          <a:bodyPr/>
          <a:lstStyle/>
          <a:p>
            <a:r>
              <a:rPr lang="sv-SE" dirty="0" smtClean="0"/>
              <a:t>Den här  och nästa ang. enkätresultaten</a:t>
            </a:r>
            <a:r>
              <a:rPr lang="sv-SE" baseline="0" dirty="0" smtClean="0"/>
              <a:t> </a:t>
            </a:r>
            <a:r>
              <a:rPr lang="sv-SE" dirty="0" smtClean="0"/>
              <a:t>kan ligga kvar om finns tid</a:t>
            </a:r>
            <a:r>
              <a:rPr lang="sv-SE" baseline="0" dirty="0" smtClean="0"/>
              <a:t> att presentera</a:t>
            </a:r>
            <a:r>
              <a:rPr lang="sv-SE" dirty="0" smtClean="0"/>
              <a:t> men tas bort om</a:t>
            </a:r>
            <a:r>
              <a:rPr lang="sv-SE" baseline="0" dirty="0" smtClean="0"/>
              <a:t> det är tidsbrist. </a:t>
            </a:r>
            <a:endParaRPr lang="sv-SE" dirty="0"/>
          </a:p>
        </p:txBody>
      </p:sp>
      <p:sp>
        <p:nvSpPr>
          <p:cNvPr id="4" name="Platshållare för bildnummer 3"/>
          <p:cNvSpPr>
            <a:spLocks noGrp="1"/>
          </p:cNvSpPr>
          <p:nvPr>
            <p:ph type="sldNum" sz="quarter" idx="10"/>
          </p:nvPr>
        </p:nvSpPr>
        <p:spPr/>
        <p:txBody>
          <a:bodyPr/>
          <a:lstStyle/>
          <a:p>
            <a:fld id="{4BF898F7-615D-4848-8F6B-67E6C0B1C6F4}" type="slidenum">
              <a:rPr lang="sv-SE" smtClean="0"/>
              <a:t>8</a:t>
            </a:fld>
            <a:endParaRPr lang="sv-SE"/>
          </a:p>
        </p:txBody>
      </p:sp>
    </p:spTree>
    <p:extLst>
      <p:ext uri="{BB962C8B-B14F-4D97-AF65-F5344CB8AC3E}">
        <p14:creationId xmlns:p14="http://schemas.microsoft.com/office/powerpoint/2010/main" val="153604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8400" y="1243013"/>
            <a:ext cx="4460875" cy="3346450"/>
          </a:xfrm>
        </p:spPr>
      </p:sp>
      <p:sp>
        <p:nvSpPr>
          <p:cNvPr id="3" name="Platshållare för anteckningar 2"/>
          <p:cNvSpPr>
            <a:spLocks noGrp="1"/>
          </p:cNvSpPr>
          <p:nvPr>
            <p:ph type="body" idx="1"/>
          </p:nvPr>
        </p:nvSpPr>
        <p:spPr/>
        <p:txBody>
          <a:bodyPr/>
          <a:lstStyle/>
          <a:p>
            <a:r>
              <a:rPr lang="sv-SE" dirty="0" smtClean="0"/>
              <a:t>Samma här: ta med om finns tid!</a:t>
            </a:r>
          </a:p>
          <a:p>
            <a:endParaRPr lang="sv-SE" dirty="0" smtClean="0"/>
          </a:p>
          <a:p>
            <a:r>
              <a:rPr lang="sv-SE" dirty="0" smtClean="0"/>
              <a:t>Detta med att synas nämns på olika sätt, om du vill nämna det: </a:t>
            </a:r>
          </a:p>
          <a:p>
            <a:pPr lvl="0"/>
            <a:r>
              <a:rPr lang="sv-SE" sz="1200" kern="1200" dirty="0" smtClean="0">
                <a:solidFill>
                  <a:schemeClr val="tx1"/>
                </a:solidFill>
                <a:effectLst/>
                <a:latin typeface="+mn-lt"/>
                <a:ea typeface="+mn-ea"/>
                <a:cs typeface="+mn-cs"/>
              </a:rPr>
              <a:t>Att få tillräckligt med deltagare</a:t>
            </a:r>
          </a:p>
          <a:p>
            <a:pPr lvl="0"/>
            <a:r>
              <a:rPr lang="sv-SE" sz="1200" kern="1200" dirty="0" smtClean="0">
                <a:solidFill>
                  <a:schemeClr val="tx1"/>
                </a:solidFill>
                <a:effectLst/>
                <a:latin typeface="+mn-lt"/>
                <a:ea typeface="+mn-ea"/>
                <a:cs typeface="+mn-cs"/>
              </a:rPr>
              <a:t>Att inte vara känd som en aktör för myndigheterna</a:t>
            </a:r>
          </a:p>
          <a:p>
            <a:pPr lvl="0"/>
            <a:r>
              <a:rPr lang="sv-SE" sz="1200" kern="1200" dirty="0" smtClean="0">
                <a:solidFill>
                  <a:schemeClr val="tx1"/>
                </a:solidFill>
                <a:effectLst/>
                <a:latin typeface="+mn-lt"/>
                <a:ea typeface="+mn-ea"/>
                <a:cs typeface="+mn-cs"/>
              </a:rPr>
              <a:t>Att väntar sig att bli kontaktad</a:t>
            </a:r>
          </a:p>
          <a:p>
            <a:pPr lvl="0"/>
            <a:r>
              <a:rPr lang="sv-SE" sz="1200" kern="1200" dirty="0" smtClean="0">
                <a:solidFill>
                  <a:schemeClr val="tx1"/>
                </a:solidFill>
                <a:effectLst/>
                <a:latin typeface="+mn-lt"/>
                <a:ea typeface="+mn-ea"/>
                <a:cs typeface="+mn-cs"/>
              </a:rPr>
              <a:t>Att inte veta vem som kan vara möjlig samarbetspartner</a:t>
            </a:r>
          </a:p>
          <a:p>
            <a:pPr lvl="0"/>
            <a:r>
              <a:rPr lang="sv-SE" sz="1200" kern="1200" dirty="0" smtClean="0">
                <a:solidFill>
                  <a:schemeClr val="tx1"/>
                </a:solidFill>
                <a:effectLst/>
                <a:latin typeface="+mn-lt"/>
                <a:ea typeface="+mn-ea"/>
                <a:cs typeface="+mn-cs"/>
              </a:rPr>
              <a:t>Att ha ett bristande kontaktnät </a:t>
            </a:r>
          </a:p>
          <a:p>
            <a:pPr lvl="0"/>
            <a:r>
              <a:rPr lang="sv-SE" sz="1200" b="1" kern="1200" dirty="0" smtClean="0">
                <a:solidFill>
                  <a:srgbClr val="FF0000"/>
                </a:solidFill>
                <a:effectLst/>
                <a:latin typeface="+mn-lt"/>
                <a:ea typeface="+mn-ea"/>
                <a:cs typeface="+mn-cs"/>
              </a:rPr>
              <a:t>- dvs.</a:t>
            </a:r>
            <a:r>
              <a:rPr lang="sv-SE" sz="1200" b="1" kern="1200" baseline="0" dirty="0" smtClean="0">
                <a:solidFill>
                  <a:srgbClr val="FF0000"/>
                </a:solidFill>
                <a:effectLst/>
                <a:latin typeface="+mn-lt"/>
                <a:ea typeface="+mn-ea"/>
                <a:cs typeface="+mn-cs"/>
              </a:rPr>
              <a:t> här finns mycket att göra för att synas, skapa nya nätverk och bli känd!</a:t>
            </a:r>
            <a:endParaRPr lang="sv-SE" sz="1200" b="1" kern="1200" dirty="0" smtClean="0">
              <a:solidFill>
                <a:srgbClr val="FF0000"/>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4BF898F7-615D-4848-8F6B-67E6C0B1C6F4}" type="slidenum">
              <a:rPr lang="sv-SE" smtClean="0"/>
              <a:t>9</a:t>
            </a:fld>
            <a:endParaRPr lang="sv-SE"/>
          </a:p>
        </p:txBody>
      </p:sp>
    </p:spTree>
    <p:extLst>
      <p:ext uri="{BB962C8B-B14F-4D97-AF65-F5344CB8AC3E}">
        <p14:creationId xmlns:p14="http://schemas.microsoft.com/office/powerpoint/2010/main" val="225907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8400" y="1243013"/>
            <a:ext cx="4460875" cy="33464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BF898F7-615D-4848-8F6B-67E6C0B1C6F4}" type="slidenum">
              <a:rPr lang="sv-SE" smtClean="0"/>
              <a:t>10</a:t>
            </a:fld>
            <a:endParaRPr lang="sv-SE"/>
          </a:p>
        </p:txBody>
      </p:sp>
    </p:spTree>
    <p:extLst>
      <p:ext uri="{BB962C8B-B14F-4D97-AF65-F5344CB8AC3E}">
        <p14:creationId xmlns:p14="http://schemas.microsoft.com/office/powerpoint/2010/main" val="57797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8400" y="1243013"/>
            <a:ext cx="4460875" cy="3346450"/>
          </a:xfrm>
        </p:spPr>
      </p:sp>
      <p:sp>
        <p:nvSpPr>
          <p:cNvPr id="3" name="Platshållare för anteckningar 2"/>
          <p:cNvSpPr>
            <a:spLocks noGrp="1"/>
          </p:cNvSpPr>
          <p:nvPr>
            <p:ph type="body" idx="1"/>
          </p:nvPr>
        </p:nvSpPr>
        <p:spPr/>
        <p:txBody>
          <a:bodyPr/>
          <a:lstStyle/>
          <a:p>
            <a:r>
              <a:rPr lang="sv-SE" dirty="0" smtClean="0"/>
              <a:t>Detta kan du kanske bara berätta utan bild till föregående</a:t>
            </a:r>
            <a:r>
              <a:rPr lang="sv-SE" baseline="0" dirty="0" smtClean="0"/>
              <a:t> bild</a:t>
            </a:r>
            <a:endParaRPr lang="sv-SE" dirty="0"/>
          </a:p>
        </p:txBody>
      </p:sp>
      <p:sp>
        <p:nvSpPr>
          <p:cNvPr id="4" name="Platshållare för bildnummer 3"/>
          <p:cNvSpPr>
            <a:spLocks noGrp="1"/>
          </p:cNvSpPr>
          <p:nvPr>
            <p:ph type="sldNum" sz="quarter" idx="10"/>
          </p:nvPr>
        </p:nvSpPr>
        <p:spPr/>
        <p:txBody>
          <a:bodyPr/>
          <a:lstStyle/>
          <a:p>
            <a:fld id="{4BF898F7-615D-4848-8F6B-67E6C0B1C6F4}" type="slidenum">
              <a:rPr lang="sv-SE" smtClean="0"/>
              <a:t>11</a:t>
            </a:fld>
            <a:endParaRPr lang="sv-SE"/>
          </a:p>
        </p:txBody>
      </p:sp>
    </p:spTree>
    <p:extLst>
      <p:ext uri="{BB962C8B-B14F-4D97-AF65-F5344CB8AC3E}">
        <p14:creationId xmlns:p14="http://schemas.microsoft.com/office/powerpoint/2010/main" val="426679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8400" y="1243013"/>
            <a:ext cx="4460875" cy="3346450"/>
          </a:xfrm>
        </p:spPr>
      </p:sp>
      <p:sp>
        <p:nvSpPr>
          <p:cNvPr id="3" name="Platshållare för anteckningar 2"/>
          <p:cNvSpPr>
            <a:spLocks noGrp="1"/>
          </p:cNvSpPr>
          <p:nvPr>
            <p:ph type="body" idx="1"/>
          </p:nvPr>
        </p:nvSpPr>
        <p:spPr/>
        <p:txBody>
          <a:bodyPr/>
          <a:lstStyle/>
          <a:p>
            <a:r>
              <a:rPr lang="sv-SE" dirty="0" smtClean="0"/>
              <a:t>Tips när det gäller kontakter och nätverksbyggande:</a:t>
            </a:r>
          </a:p>
          <a:p>
            <a:pPr marL="171450" indent="-171450">
              <a:buFontTx/>
              <a:buChar char="-"/>
            </a:pPr>
            <a:r>
              <a:rPr lang="sv-SE" dirty="0" smtClean="0"/>
              <a:t>Att</a:t>
            </a:r>
            <a:r>
              <a:rPr lang="sv-SE" baseline="0" dirty="0" smtClean="0"/>
              <a:t> inte börja med att tänka pengar och ekonomi, att ha en öppen attityd skapar möjligheter för gott fortsatt samarbete. Skapa relationer och gemensamma intressen av bygga samarbetet kring. Hitta ett ”gemensamt språk” och förståelse för varandras förutsättningar så att samarbetet kan utformas till alla parters behov av t.ex. måluppfyllelse (Arbetsförmedlingen – deras uppdrag, formulera samarbete så passar era mål och AF:s </a:t>
            </a:r>
            <a:r>
              <a:rPr lang="sv-SE" baseline="0" dirty="0" err="1" smtClean="0"/>
              <a:t>etableringsmål</a:t>
            </a:r>
            <a:r>
              <a:rPr lang="sv-SE" baseline="0" dirty="0" smtClean="0"/>
              <a:t> och </a:t>
            </a:r>
            <a:r>
              <a:rPr lang="sv-SE" baseline="0" dirty="0" err="1" smtClean="0"/>
              <a:t>arbetskraftsförsörjningsmål</a:t>
            </a:r>
            <a:r>
              <a:rPr lang="sv-SE" baseline="0" dirty="0" smtClean="0"/>
              <a:t>)</a:t>
            </a:r>
          </a:p>
          <a:p>
            <a:pPr marL="171450" indent="-171450">
              <a:buFontTx/>
              <a:buChar char="-"/>
            </a:pPr>
            <a:r>
              <a:rPr lang="sv-SE" dirty="0" smtClean="0"/>
              <a:t>Samverka</a:t>
            </a:r>
            <a:r>
              <a:rPr lang="sv-SE" baseline="0" dirty="0" smtClean="0"/>
              <a:t> lokalt och regionalt där skolan finns förutom nationellt där NB-skolornas förening har en nyckelroll: </a:t>
            </a:r>
          </a:p>
          <a:p>
            <a:r>
              <a:rPr lang="sv-SE" baseline="0" dirty="0" smtClean="0"/>
              <a:t>Regionalt är Länsstyrelsen en bra partner som har ansvar för hela regionens integration och har kontakter och nätverk som kanske inte skolorna själva har, t.ex. via samhällsbyggnadsenheter. Även aktuell kommuns enheter (och ofta samarbetar de med andra kommuner om frågorna) som sysslar med integration. </a:t>
            </a:r>
          </a:p>
          <a:p>
            <a:r>
              <a:rPr lang="sv-SE" baseline="0" dirty="0" smtClean="0"/>
              <a:t>Att satsa framåtriktat kan t.ex. vara att om man har möjlighet erbjuda gymnasieutbildningar (likt </a:t>
            </a:r>
            <a:r>
              <a:rPr lang="sv-SE" baseline="0" dirty="0" err="1" smtClean="0"/>
              <a:t>Hvilan</a:t>
            </a:r>
            <a:r>
              <a:rPr lang="sv-SE" baseline="0" dirty="0" smtClean="0"/>
              <a:t> gör nu) inom naturvetenskap med en grön touch och möjlighet att anknyta till tillämpningarna (länkadress: http://www.hvilanutbildning.se/sv/gymnasiet/naturvetare-ny ) På det sättet kan nya grupper av elever komma in och komma i kontakt med naturbruksskolornas miljö och inriktning och därmed den gröna näringen!</a:t>
            </a:r>
            <a:endParaRPr lang="sv-SE" dirty="0"/>
          </a:p>
        </p:txBody>
      </p:sp>
      <p:sp>
        <p:nvSpPr>
          <p:cNvPr id="4" name="Platshållare för bildnummer 3"/>
          <p:cNvSpPr>
            <a:spLocks noGrp="1"/>
          </p:cNvSpPr>
          <p:nvPr>
            <p:ph type="sldNum" sz="quarter" idx="10"/>
          </p:nvPr>
        </p:nvSpPr>
        <p:spPr/>
        <p:txBody>
          <a:bodyPr/>
          <a:lstStyle/>
          <a:p>
            <a:fld id="{4BF898F7-615D-4848-8F6B-67E6C0B1C6F4}" type="slidenum">
              <a:rPr lang="sv-SE" smtClean="0"/>
              <a:t>12</a:t>
            </a:fld>
            <a:endParaRPr lang="sv-SE"/>
          </a:p>
        </p:txBody>
      </p:sp>
    </p:spTree>
    <p:extLst>
      <p:ext uri="{BB962C8B-B14F-4D97-AF65-F5344CB8AC3E}">
        <p14:creationId xmlns:p14="http://schemas.microsoft.com/office/powerpoint/2010/main" val="2619629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ktangel 3"/>
          <p:cNvSpPr/>
          <p:nvPr userDrawn="1"/>
        </p:nvSpPr>
        <p:spPr bwMode="auto">
          <a:xfrm>
            <a:off x="0" y="0"/>
            <a:ext cx="9144000" cy="6858000"/>
          </a:xfrm>
          <a:prstGeom prst="rect">
            <a:avLst/>
          </a:prstGeom>
          <a:solidFill>
            <a:srgbClr val="99BAD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pic>
        <p:nvPicPr>
          <p:cNvPr id="8" name="Bildobjekt 7"/>
          <p:cNvPicPr>
            <a:picLocks noChangeAspect="1"/>
          </p:cNvPicPr>
          <p:nvPr userDrawn="1"/>
        </p:nvPicPr>
        <p:blipFill rotWithShape="1">
          <a:blip r:embed="rId2">
            <a:extLst>
              <a:ext uri="{28A0092B-C50C-407E-A947-70E740481C1C}">
                <a14:useLocalDpi xmlns:a14="http://schemas.microsoft.com/office/drawing/2010/main" val="0"/>
              </a:ext>
            </a:extLst>
          </a:blip>
          <a:srcRect r="37302" b="62285"/>
          <a:stretch/>
        </p:blipFill>
        <p:spPr>
          <a:xfrm>
            <a:off x="0" y="0"/>
            <a:ext cx="4777596" cy="1436946"/>
          </a:xfrm>
          <a:prstGeom prst="rect">
            <a:avLst/>
          </a:prstGeom>
        </p:spPr>
      </p:pic>
      <p:pic>
        <p:nvPicPr>
          <p:cNvPr id="5" name="Bildobjekt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0072" y="5805264"/>
            <a:ext cx="3528390" cy="1008112"/>
          </a:xfrm>
          <a:prstGeom prst="rect">
            <a:avLst/>
          </a:prstGeom>
        </p:spPr>
      </p:pic>
      <p:pic>
        <p:nvPicPr>
          <p:cNvPr id="9" name="Bildobjekt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1" y="5949280"/>
            <a:ext cx="792088" cy="800831"/>
          </a:xfrm>
          <a:prstGeom prst="rect">
            <a:avLst/>
          </a:prstGeom>
        </p:spPr>
      </p:pic>
    </p:spTree>
    <p:extLst>
      <p:ext uri="{BB962C8B-B14F-4D97-AF65-F5344CB8AC3E}">
        <p14:creationId xmlns:p14="http://schemas.microsoft.com/office/powerpoint/2010/main" val="3429553195"/>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r="37094" b="63019"/>
          <a:stretch/>
        </p:blipFill>
        <p:spPr>
          <a:xfrm>
            <a:off x="0" y="-1"/>
            <a:ext cx="4793411" cy="1408981"/>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5949280"/>
            <a:ext cx="847344" cy="826008"/>
          </a:xfrm>
          <a:prstGeom prst="rect">
            <a:avLst/>
          </a:prstGeom>
        </p:spPr>
      </p:pic>
      <p:pic>
        <p:nvPicPr>
          <p:cNvPr id="4" name="Bildobjekt 3"/>
          <p:cNvPicPr>
            <a:picLocks noChangeAspect="1"/>
          </p:cNvPicPr>
          <p:nvPr userDrawn="1"/>
        </p:nvPicPr>
        <p:blipFill rotWithShape="1">
          <a:blip r:embed="rId4">
            <a:extLst>
              <a:ext uri="{28A0092B-C50C-407E-A947-70E740481C1C}">
                <a14:useLocalDpi xmlns:a14="http://schemas.microsoft.com/office/drawing/2010/main" val="0"/>
              </a:ext>
            </a:extLst>
          </a:blip>
          <a:srcRect r="2935" b="4469"/>
          <a:stretch/>
        </p:blipFill>
        <p:spPr>
          <a:xfrm>
            <a:off x="5292080" y="5817903"/>
            <a:ext cx="3774282" cy="1040097"/>
          </a:xfrm>
          <a:prstGeom prst="rect">
            <a:avLst/>
          </a:prstGeom>
        </p:spPr>
      </p:pic>
    </p:spTree>
    <p:extLst>
      <p:ext uri="{BB962C8B-B14F-4D97-AF65-F5344CB8AC3E}">
        <p14:creationId xmlns:p14="http://schemas.microsoft.com/office/powerpoint/2010/main" val="3557401078"/>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2">
            <a:extLst>
              <a:ext uri="{28A0092B-C50C-407E-A947-70E740481C1C}">
                <a14:useLocalDpi xmlns:a14="http://schemas.microsoft.com/office/drawing/2010/main" val="0"/>
              </a:ext>
            </a:extLst>
          </a:blip>
          <a:srcRect r="37094" b="63019"/>
          <a:stretch/>
        </p:blipFill>
        <p:spPr>
          <a:xfrm>
            <a:off x="0" y="-1"/>
            <a:ext cx="4793411" cy="1408981"/>
          </a:xfrm>
          <a:prstGeom prst="rect">
            <a:avLst/>
          </a:prstGeom>
        </p:spPr>
      </p:pic>
      <p:sp>
        <p:nvSpPr>
          <p:cNvPr id="2" name="Rubrik 1"/>
          <p:cNvSpPr>
            <a:spLocks noGrp="1"/>
          </p:cNvSpPr>
          <p:nvPr>
            <p:ph type="title"/>
          </p:nvPr>
        </p:nvSpPr>
        <p:spPr>
          <a:xfrm>
            <a:off x="722313" y="4353123"/>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85293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pic>
        <p:nvPicPr>
          <p:cNvPr id="7" name="Platshållare för innehåll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593"/>
          <a:stretch/>
        </p:blipFill>
        <p:spPr>
          <a:xfrm>
            <a:off x="5277180" y="5829223"/>
            <a:ext cx="3759316" cy="1028777"/>
          </a:xfrm>
          <a:prstGeom prst="rect">
            <a:avLst/>
          </a:prstGeom>
        </p:spPr>
      </p:pic>
      <p:pic>
        <p:nvPicPr>
          <p:cNvPr id="10" name="Bildobjekt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0" y="5949280"/>
            <a:ext cx="847344" cy="826008"/>
          </a:xfrm>
          <a:prstGeom prst="rect">
            <a:avLst/>
          </a:prstGeom>
        </p:spPr>
      </p:pic>
    </p:spTree>
    <p:extLst>
      <p:ext uri="{BB962C8B-B14F-4D97-AF65-F5344CB8AC3E}">
        <p14:creationId xmlns:p14="http://schemas.microsoft.com/office/powerpoint/2010/main" val="2075519347"/>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a:extLst>
              <a:ext uri="{28A0092B-C50C-407E-A947-70E740481C1C}">
                <a14:useLocalDpi xmlns:a14="http://schemas.microsoft.com/office/drawing/2010/main" val="0"/>
              </a:ext>
            </a:extLst>
          </a:blip>
          <a:srcRect r="37094" b="63019"/>
          <a:stretch/>
        </p:blipFill>
        <p:spPr>
          <a:xfrm>
            <a:off x="0" y="-1"/>
            <a:ext cx="4793411" cy="1408981"/>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Platshållare för innehåll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593"/>
          <a:stretch/>
        </p:blipFill>
        <p:spPr>
          <a:xfrm>
            <a:off x="5277180" y="5829223"/>
            <a:ext cx="3759316" cy="1028777"/>
          </a:xfrm>
          <a:prstGeom prst="rect">
            <a:avLst/>
          </a:prstGeom>
        </p:spPr>
      </p:pic>
      <p:pic>
        <p:nvPicPr>
          <p:cNvPr id="9" name="Bildobjekt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0" y="5949280"/>
            <a:ext cx="847344" cy="826008"/>
          </a:xfrm>
          <a:prstGeom prst="rect">
            <a:avLst/>
          </a:prstGeom>
        </p:spPr>
      </p:pic>
    </p:spTree>
    <p:extLst>
      <p:ext uri="{BB962C8B-B14F-4D97-AF65-F5344CB8AC3E}">
        <p14:creationId xmlns:p14="http://schemas.microsoft.com/office/powerpoint/2010/main" val="2840534904"/>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2">
            <a:extLst>
              <a:ext uri="{28A0092B-C50C-407E-A947-70E740481C1C}">
                <a14:useLocalDpi xmlns:a14="http://schemas.microsoft.com/office/drawing/2010/main" val="0"/>
              </a:ext>
            </a:extLst>
          </a:blip>
          <a:srcRect r="37094" b="63019"/>
          <a:stretch/>
        </p:blipFill>
        <p:spPr>
          <a:xfrm>
            <a:off x="0" y="-1"/>
            <a:ext cx="4793411" cy="1408981"/>
          </a:xfrm>
          <a:prstGeom prst="rect">
            <a:avLst/>
          </a:prstGeom>
        </p:spPr>
      </p:pic>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Platshållare för innehåll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593"/>
          <a:stretch/>
        </p:blipFill>
        <p:spPr>
          <a:xfrm>
            <a:off x="5277180" y="5829223"/>
            <a:ext cx="3759316" cy="1028777"/>
          </a:xfrm>
          <a:prstGeom prst="rect">
            <a:avLst/>
          </a:prstGeom>
        </p:spPr>
      </p:pic>
      <p:pic>
        <p:nvPicPr>
          <p:cNvPr id="10" name="Bildobjekt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0" y="5949280"/>
            <a:ext cx="847344" cy="826008"/>
          </a:xfrm>
          <a:prstGeom prst="rect">
            <a:avLst/>
          </a:prstGeom>
        </p:spPr>
      </p:pic>
    </p:spTree>
    <p:extLst>
      <p:ext uri="{BB962C8B-B14F-4D97-AF65-F5344CB8AC3E}">
        <p14:creationId xmlns:p14="http://schemas.microsoft.com/office/powerpoint/2010/main" val="3299323198"/>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r="37094" b="63019"/>
          <a:stretch/>
        </p:blipFill>
        <p:spPr>
          <a:xfrm>
            <a:off x="0" y="-1"/>
            <a:ext cx="4793411" cy="1408981"/>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5" name="Platshållare för innehåll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593"/>
          <a:stretch/>
        </p:blipFill>
        <p:spPr>
          <a:xfrm>
            <a:off x="5277180" y="5829223"/>
            <a:ext cx="3759316" cy="1028777"/>
          </a:xfrm>
          <a:prstGeom prst="rect">
            <a:avLst/>
          </a:prstGeom>
        </p:spPr>
      </p:pic>
      <p:pic>
        <p:nvPicPr>
          <p:cNvPr id="6" name="Bildobjekt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0" y="5949280"/>
            <a:ext cx="847344" cy="826008"/>
          </a:xfrm>
          <a:prstGeom prst="rect">
            <a:avLst/>
          </a:prstGeom>
        </p:spPr>
      </p:pic>
    </p:spTree>
    <p:extLst>
      <p:ext uri="{BB962C8B-B14F-4D97-AF65-F5344CB8AC3E}">
        <p14:creationId xmlns:p14="http://schemas.microsoft.com/office/powerpoint/2010/main" val="531825913"/>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pic>
        <p:nvPicPr>
          <p:cNvPr id="6" name="Bildobjekt 5"/>
          <p:cNvPicPr>
            <a:picLocks noChangeAspect="1"/>
          </p:cNvPicPr>
          <p:nvPr userDrawn="1"/>
        </p:nvPicPr>
        <p:blipFill rotWithShape="1">
          <a:blip r:embed="rId2">
            <a:extLst>
              <a:ext uri="{28A0092B-C50C-407E-A947-70E740481C1C}">
                <a14:useLocalDpi xmlns:a14="http://schemas.microsoft.com/office/drawing/2010/main" val="0"/>
              </a:ext>
            </a:extLst>
          </a:blip>
          <a:srcRect r="37094" b="63019"/>
          <a:stretch/>
        </p:blipFill>
        <p:spPr>
          <a:xfrm>
            <a:off x="0" y="-1"/>
            <a:ext cx="4793411" cy="1408981"/>
          </a:xfrm>
          <a:prstGeom prst="rect">
            <a:avLst/>
          </a:prstGeom>
        </p:spPr>
      </p:pic>
      <p:pic>
        <p:nvPicPr>
          <p:cNvPr id="4" name="Platshållare för innehåll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593"/>
          <a:stretch/>
        </p:blipFill>
        <p:spPr>
          <a:xfrm>
            <a:off x="5277180" y="5829223"/>
            <a:ext cx="3759316" cy="1028777"/>
          </a:xfrm>
          <a:prstGeom prst="rect">
            <a:avLst/>
          </a:prstGeom>
        </p:spPr>
      </p:pic>
      <p:pic>
        <p:nvPicPr>
          <p:cNvPr id="5" name="Bildobjekt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0" y="5949280"/>
            <a:ext cx="847344" cy="826008"/>
          </a:xfrm>
          <a:prstGeom prst="rect">
            <a:avLst/>
          </a:prstGeom>
        </p:spPr>
      </p:pic>
    </p:spTree>
    <p:extLst>
      <p:ext uri="{BB962C8B-B14F-4D97-AF65-F5344CB8AC3E}">
        <p14:creationId xmlns:p14="http://schemas.microsoft.com/office/powerpoint/2010/main" val="1302358258"/>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pic>
        <p:nvPicPr>
          <p:cNvPr id="9" name="Bildobjekt 8"/>
          <p:cNvPicPr>
            <a:picLocks noChangeAspect="1"/>
          </p:cNvPicPr>
          <p:nvPr userDrawn="1"/>
        </p:nvPicPr>
        <p:blipFill rotWithShape="1">
          <a:blip r:embed="rId2">
            <a:extLst>
              <a:ext uri="{28A0092B-C50C-407E-A947-70E740481C1C}">
                <a14:useLocalDpi xmlns:a14="http://schemas.microsoft.com/office/drawing/2010/main" val="0"/>
              </a:ext>
            </a:extLst>
          </a:blip>
          <a:srcRect r="37094" b="63019"/>
          <a:stretch/>
        </p:blipFill>
        <p:spPr>
          <a:xfrm>
            <a:off x="0" y="-1"/>
            <a:ext cx="4793411" cy="1408981"/>
          </a:xfrm>
          <a:prstGeom prst="rect">
            <a:avLst/>
          </a:prstGeom>
        </p:spPr>
      </p:pic>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latshållare för innehåll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593"/>
          <a:stretch/>
        </p:blipFill>
        <p:spPr>
          <a:xfrm>
            <a:off x="5277180" y="5829223"/>
            <a:ext cx="3759316" cy="1028777"/>
          </a:xfrm>
          <a:prstGeom prst="rect">
            <a:avLst/>
          </a:prstGeom>
        </p:spPr>
      </p:pic>
      <p:pic>
        <p:nvPicPr>
          <p:cNvPr id="8" name="Bildobjekt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0" y="5949280"/>
            <a:ext cx="847344" cy="826008"/>
          </a:xfrm>
          <a:prstGeom prst="rect">
            <a:avLst/>
          </a:prstGeom>
        </p:spPr>
      </p:pic>
    </p:spTree>
    <p:extLst>
      <p:ext uri="{BB962C8B-B14F-4D97-AF65-F5344CB8AC3E}">
        <p14:creationId xmlns:p14="http://schemas.microsoft.com/office/powerpoint/2010/main" val="4290511670"/>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pic>
        <p:nvPicPr>
          <p:cNvPr id="9" name="Bildobjekt 8"/>
          <p:cNvPicPr>
            <a:picLocks noChangeAspect="1"/>
          </p:cNvPicPr>
          <p:nvPr userDrawn="1"/>
        </p:nvPicPr>
        <p:blipFill rotWithShape="1">
          <a:blip r:embed="rId2">
            <a:extLst>
              <a:ext uri="{28A0092B-C50C-407E-A947-70E740481C1C}">
                <a14:useLocalDpi xmlns:a14="http://schemas.microsoft.com/office/drawing/2010/main" val="0"/>
              </a:ext>
            </a:extLst>
          </a:blip>
          <a:srcRect r="37094" b="63019"/>
          <a:stretch/>
        </p:blipFill>
        <p:spPr>
          <a:xfrm>
            <a:off x="0" y="-1"/>
            <a:ext cx="4793411" cy="1408981"/>
          </a:xfrm>
          <a:prstGeom prst="rect">
            <a:avLst/>
          </a:prstGeom>
        </p:spPr>
      </p:pic>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latshållare för innehåll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593"/>
          <a:stretch/>
        </p:blipFill>
        <p:spPr>
          <a:xfrm>
            <a:off x="5277180" y="5829223"/>
            <a:ext cx="3759316" cy="1028777"/>
          </a:xfrm>
          <a:prstGeom prst="rect">
            <a:avLst/>
          </a:prstGeom>
        </p:spPr>
      </p:pic>
      <p:pic>
        <p:nvPicPr>
          <p:cNvPr id="8" name="Bildobjekt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0" y="5949280"/>
            <a:ext cx="847344" cy="826008"/>
          </a:xfrm>
          <a:prstGeom prst="rect">
            <a:avLst/>
          </a:prstGeom>
        </p:spPr>
      </p:pic>
    </p:spTree>
    <p:extLst>
      <p:ext uri="{BB962C8B-B14F-4D97-AF65-F5344CB8AC3E}">
        <p14:creationId xmlns:p14="http://schemas.microsoft.com/office/powerpoint/2010/main" val="2778842870"/>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7" name="Rectangle 3"/>
          <p:cNvSpPr>
            <a:spLocks noGrp="1" noChangeArrowheads="1"/>
          </p:cNvSpPr>
          <p:nvPr>
            <p:ph type="body" idx="1"/>
          </p:nvPr>
        </p:nvSpPr>
        <p:spPr bwMode="auto">
          <a:xfrm>
            <a:off x="685800" y="1981200"/>
            <a:ext cx="7772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xmlns:p14="http://schemas.microsoft.com/office/powerpoint/2010/main" advClick="0" advTm="6000"/>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ＭＳ Ｐゴシック" pitchFamily="1" charset="-128"/>
        </a:defRPr>
      </a:lvl2pPr>
      <a:lvl3pPr algn="ctr" rtl="0" eaLnBrk="1" fontAlgn="base" hangingPunct="1">
        <a:spcBef>
          <a:spcPct val="0"/>
        </a:spcBef>
        <a:spcAft>
          <a:spcPct val="0"/>
        </a:spcAft>
        <a:defRPr sz="4000">
          <a:solidFill>
            <a:schemeClr val="tx2"/>
          </a:solidFill>
          <a:latin typeface="Arial" charset="0"/>
          <a:ea typeface="ＭＳ Ｐゴシック" pitchFamily="1" charset="-128"/>
        </a:defRPr>
      </a:lvl3pPr>
      <a:lvl4pPr algn="ctr" rtl="0" eaLnBrk="1" fontAlgn="base" hangingPunct="1">
        <a:spcBef>
          <a:spcPct val="0"/>
        </a:spcBef>
        <a:spcAft>
          <a:spcPct val="0"/>
        </a:spcAft>
        <a:defRPr sz="4000">
          <a:solidFill>
            <a:schemeClr val="tx2"/>
          </a:solidFill>
          <a:latin typeface="Arial" charset="0"/>
          <a:ea typeface="ＭＳ Ｐゴシック" pitchFamily="1" charset="-128"/>
        </a:defRPr>
      </a:lvl4pPr>
      <a:lvl5pPr algn="ctr" rtl="0" eaLnBrk="1" fontAlgn="base" hangingPunct="1">
        <a:spcBef>
          <a:spcPct val="0"/>
        </a:spcBef>
        <a:spcAft>
          <a:spcPct val="0"/>
        </a:spcAft>
        <a:defRPr sz="4000">
          <a:solidFill>
            <a:schemeClr val="tx2"/>
          </a:solidFill>
          <a:latin typeface="Arial" charset="0"/>
          <a:ea typeface="ＭＳ Ｐゴシック" pitchFamily="1" charset="-128"/>
        </a:defRPr>
      </a:lvl5pPr>
      <a:lvl6pPr marL="457200" algn="ctr" rtl="0" eaLnBrk="1" fontAlgn="base" hangingPunct="1">
        <a:spcBef>
          <a:spcPct val="0"/>
        </a:spcBef>
        <a:spcAft>
          <a:spcPct val="0"/>
        </a:spcAft>
        <a:defRPr sz="40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0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0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000">
          <a:solidFill>
            <a:schemeClr val="tx2"/>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defRPr sz="22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hyperlink" Target="http://malmo.se/download/18.5f3af0e314e7254d70e518f6/1442224678226/SlutRapportYrkes_SFI.pdf" TargetMode="External"/><Relationship Id="rId4" Type="http://schemas.openxmlformats.org/officeDocument/2006/relationships/hyperlink" Target="http://yrkessfiskane.se/vara-utbildningar/gron-sfi/"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548680"/>
            <a:ext cx="7772400" cy="1470025"/>
          </a:xfrm>
        </p:spPr>
        <p:txBody>
          <a:bodyPr/>
          <a:lstStyle/>
          <a:p>
            <a:r>
              <a:rPr lang="sv-SE" altLang="sv-SE" dirty="0" smtClean="0"/>
              <a:t>Landsbygdsnätverket 2014-2020</a:t>
            </a:r>
            <a:endParaRPr lang="sv-SE" dirty="0"/>
          </a:p>
        </p:txBody>
      </p:sp>
      <p:sp>
        <p:nvSpPr>
          <p:cNvPr id="3" name="Rektangel 2"/>
          <p:cNvSpPr/>
          <p:nvPr/>
        </p:nvSpPr>
        <p:spPr>
          <a:xfrm>
            <a:off x="493158" y="1628800"/>
            <a:ext cx="8461374" cy="4154984"/>
          </a:xfrm>
          <a:prstGeom prst="rect">
            <a:avLst/>
          </a:prstGeom>
        </p:spPr>
        <p:txBody>
          <a:bodyPr wrap="square">
            <a:spAutoFit/>
          </a:bodyPr>
          <a:lstStyle/>
          <a:p>
            <a:r>
              <a:rPr lang="sv-SE" sz="1800" b="1" dirty="0" smtClean="0"/>
              <a:t>En mötesplats där erfarenheter </a:t>
            </a:r>
            <a:r>
              <a:rPr lang="sv-SE" sz="1800" b="1" dirty="0"/>
              <a:t>utbyts, information sprids, kontakter </a:t>
            </a:r>
            <a:r>
              <a:rPr lang="sv-SE" sz="1800" b="1" dirty="0" smtClean="0"/>
              <a:t>knyts, samarbeten uppstår, lärande exempel analyseras och metoder utvecklas. </a:t>
            </a:r>
          </a:p>
          <a:p>
            <a:endParaRPr lang="sv-SE" sz="1800" b="1" dirty="0"/>
          </a:p>
          <a:p>
            <a:r>
              <a:rPr lang="sv-SE" sz="1800" b="1" dirty="0" smtClean="0"/>
              <a:t>De </a:t>
            </a:r>
            <a:r>
              <a:rPr lang="sv-SE" sz="1800" b="1" dirty="0"/>
              <a:t>organisationer och myndigheter som finns i nätverket blir mer kunniga och handlingskraftiga, vilket i sin tur gör att de kan underlätta för sina medlemmar och målgrupper att skapa god landsbygdsutveckling</a:t>
            </a:r>
            <a:r>
              <a:rPr lang="sv-SE" b="1" dirty="0" smtClean="0"/>
              <a:t>.</a:t>
            </a:r>
          </a:p>
          <a:p>
            <a:endParaRPr lang="sv-SE" b="1" dirty="0"/>
          </a:p>
          <a:p>
            <a:r>
              <a:rPr lang="sv-SE" sz="1800" b="1" dirty="0" smtClean="0"/>
              <a:t>Tre inriktningar				Tre program</a:t>
            </a:r>
          </a:p>
          <a:p>
            <a:pPr marL="285750" indent="-285750">
              <a:buFontTx/>
              <a:buChar char="-"/>
            </a:pPr>
            <a:r>
              <a:rPr lang="sv-SE" sz="1800" b="1" dirty="0" smtClean="0"/>
              <a:t>Gröna näringar			- Landsbygdsprogrammet</a:t>
            </a:r>
          </a:p>
          <a:p>
            <a:pPr marL="285750" indent="-285750">
              <a:buFontTx/>
              <a:buChar char="-"/>
            </a:pPr>
            <a:r>
              <a:rPr lang="sv-SE" sz="1800" b="1" dirty="0" smtClean="0"/>
              <a:t>Blåa näringar				- Havs- och fiskeriprogrammet</a:t>
            </a:r>
          </a:p>
          <a:p>
            <a:pPr marL="285750" indent="-285750">
              <a:buFontTx/>
              <a:buChar char="-"/>
            </a:pPr>
            <a:r>
              <a:rPr lang="sv-SE" sz="1800" b="1" dirty="0" smtClean="0"/>
              <a:t>Landsbygdsutveckling		- Lokalt ledd utveckling med stöd</a:t>
            </a:r>
          </a:p>
          <a:p>
            <a:pPr lvl="8"/>
            <a:r>
              <a:rPr lang="sv-SE" sz="1800" b="1" dirty="0" smtClean="0"/>
              <a:t>	från Socialfonden och Regional</a:t>
            </a:r>
            <a:endParaRPr lang="sv-SE" sz="1800" b="1" dirty="0"/>
          </a:p>
          <a:p>
            <a:r>
              <a:rPr lang="sv-SE" sz="1800" b="1" dirty="0" smtClean="0"/>
              <a:t>					fonden</a:t>
            </a:r>
          </a:p>
          <a:p>
            <a:pPr marL="285750" indent="-285750">
              <a:buFontTx/>
              <a:buChar char="-"/>
            </a:pPr>
            <a:endParaRPr lang="sv-SE" sz="1800" b="1" dirty="0"/>
          </a:p>
        </p:txBody>
      </p:sp>
    </p:spTree>
    <p:extLst>
      <p:ext uri="{BB962C8B-B14F-4D97-AF65-F5344CB8AC3E}">
        <p14:creationId xmlns:p14="http://schemas.microsoft.com/office/powerpoint/2010/main" val="2473184032"/>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700" b="1" dirty="0">
                <a:solidFill>
                  <a:srgbClr val="002060"/>
                </a:solidFill>
              </a:rPr>
              <a:t>Pågående intervjustudie</a:t>
            </a:r>
            <a:r>
              <a:rPr lang="sv-SE" sz="2700" b="1" dirty="0">
                <a:solidFill>
                  <a:srgbClr val="3333FF"/>
                </a:solidFill>
              </a:rPr>
              <a:t> </a:t>
            </a:r>
            <a:r>
              <a:rPr lang="sv-SE" sz="2700" b="1" dirty="0">
                <a:solidFill>
                  <a:srgbClr val="002060"/>
                </a:solidFill>
              </a:rPr>
              <a:t>via Landsbygdsnätverket, Ulla Nilsson:</a:t>
            </a:r>
          </a:p>
        </p:txBody>
      </p:sp>
      <p:sp>
        <p:nvSpPr>
          <p:cNvPr id="3" name="Underrubrik 2"/>
          <p:cNvSpPr>
            <a:spLocks noGrp="1"/>
          </p:cNvSpPr>
          <p:nvPr>
            <p:ph idx="1"/>
          </p:nvPr>
        </p:nvSpPr>
        <p:spPr/>
        <p:txBody>
          <a:bodyPr>
            <a:normAutofit/>
          </a:bodyPr>
          <a:lstStyle/>
          <a:p>
            <a:r>
              <a:rPr lang="sv-SE" sz="2400" dirty="0">
                <a:solidFill>
                  <a:srgbClr val="3333FF"/>
                </a:solidFill>
              </a:rPr>
              <a:t>Strukturella hinder för naturbruksskolors satsningar på aktiviteter för integration och arbetskraftsförsörjning</a:t>
            </a:r>
          </a:p>
        </p:txBody>
      </p:sp>
    </p:spTree>
    <p:extLst>
      <p:ext uri="{BB962C8B-B14F-4D97-AF65-F5344CB8AC3E}">
        <p14:creationId xmlns:p14="http://schemas.microsoft.com/office/powerpoint/2010/main" val="3161085051"/>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000" dirty="0">
                <a:solidFill>
                  <a:srgbClr val="002060"/>
                </a:solidFill>
              </a:rPr>
              <a:t>Upplägg</a:t>
            </a:r>
          </a:p>
        </p:txBody>
      </p:sp>
      <p:sp>
        <p:nvSpPr>
          <p:cNvPr id="3" name="Underrubrik 2"/>
          <p:cNvSpPr>
            <a:spLocks noGrp="1"/>
          </p:cNvSpPr>
          <p:nvPr>
            <p:ph idx="1"/>
          </p:nvPr>
        </p:nvSpPr>
        <p:spPr/>
        <p:txBody>
          <a:bodyPr>
            <a:normAutofit/>
          </a:bodyPr>
          <a:lstStyle/>
          <a:p>
            <a:pPr marL="257175" indent="-257175" algn="l">
              <a:buFont typeface="Arial" panose="020B0604020202020204" pitchFamily="34" charset="0"/>
              <a:buChar char="•"/>
            </a:pPr>
            <a:r>
              <a:rPr lang="sv-SE" sz="2100" dirty="0" smtClean="0">
                <a:solidFill>
                  <a:srgbClr val="3333FF"/>
                </a:solidFill>
              </a:rPr>
              <a:t>Intervjuar </a:t>
            </a:r>
            <a:r>
              <a:rPr lang="sv-SE" sz="2100" dirty="0">
                <a:solidFill>
                  <a:srgbClr val="3333FF"/>
                </a:solidFill>
              </a:rPr>
              <a:t>naturbruksskolor med erfarenhet av satsningar</a:t>
            </a:r>
          </a:p>
          <a:p>
            <a:pPr marL="257175" indent="-257175" algn="l">
              <a:buFont typeface="Arial" panose="020B0604020202020204" pitchFamily="34" charset="0"/>
              <a:buChar char="•"/>
            </a:pPr>
            <a:r>
              <a:rPr lang="sv-SE" sz="2100" dirty="0" smtClean="0">
                <a:solidFill>
                  <a:srgbClr val="3333FF"/>
                </a:solidFill>
              </a:rPr>
              <a:t>Intervjuar </a:t>
            </a:r>
            <a:r>
              <a:rPr lang="sv-SE" sz="2100" dirty="0">
                <a:solidFill>
                  <a:srgbClr val="3333FF"/>
                </a:solidFill>
              </a:rPr>
              <a:t>myndighetspersoner som känner till gröna näringens satsningar</a:t>
            </a:r>
          </a:p>
          <a:p>
            <a:pPr marL="257175" indent="-257175" algn="l">
              <a:buFont typeface="Arial" panose="020B0604020202020204" pitchFamily="34" charset="0"/>
              <a:buChar char="•"/>
            </a:pPr>
            <a:r>
              <a:rPr lang="sv-SE" sz="2100" dirty="0">
                <a:solidFill>
                  <a:srgbClr val="3333FF"/>
                </a:solidFill>
              </a:rPr>
              <a:t>Utifrån tidigare kunskap, enkät och intervjuer göra en </a:t>
            </a:r>
            <a:r>
              <a:rPr lang="sv-SE" sz="2100" b="1" dirty="0">
                <a:solidFill>
                  <a:srgbClr val="3333FF"/>
                </a:solidFill>
              </a:rPr>
              <a:t>checklista</a:t>
            </a:r>
            <a:r>
              <a:rPr lang="sv-SE" sz="2100" dirty="0">
                <a:solidFill>
                  <a:srgbClr val="3333FF"/>
                </a:solidFill>
              </a:rPr>
              <a:t> för de som vill starta utbildning eller andra insatser för nyanlända och asylsökande</a:t>
            </a:r>
          </a:p>
        </p:txBody>
      </p:sp>
    </p:spTree>
    <p:extLst>
      <p:ext uri="{BB962C8B-B14F-4D97-AF65-F5344CB8AC3E}">
        <p14:creationId xmlns:p14="http://schemas.microsoft.com/office/powerpoint/2010/main" val="2806914928"/>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000" dirty="0">
                <a:solidFill>
                  <a:srgbClr val="002060"/>
                </a:solidFill>
              </a:rPr>
              <a:t>Tips för framgång i integrationssatsningar</a:t>
            </a:r>
          </a:p>
        </p:txBody>
      </p:sp>
      <p:sp>
        <p:nvSpPr>
          <p:cNvPr id="3" name="Underrubrik 2"/>
          <p:cNvSpPr>
            <a:spLocks noGrp="1"/>
          </p:cNvSpPr>
          <p:nvPr>
            <p:ph idx="1"/>
          </p:nvPr>
        </p:nvSpPr>
        <p:spPr>
          <a:xfrm>
            <a:off x="685800" y="1556792"/>
            <a:ext cx="7772400" cy="4464496"/>
          </a:xfrm>
        </p:spPr>
        <p:txBody>
          <a:bodyPr>
            <a:normAutofit/>
          </a:bodyPr>
          <a:lstStyle/>
          <a:p>
            <a:pPr marL="257175" indent="-257175" algn="l">
              <a:buFont typeface="Arial" panose="020B0604020202020204" pitchFamily="34" charset="0"/>
              <a:buChar char="•"/>
            </a:pPr>
            <a:r>
              <a:rPr lang="sv-SE" sz="2100" b="1" dirty="0" smtClean="0">
                <a:solidFill>
                  <a:srgbClr val="3333FF"/>
                </a:solidFill>
              </a:rPr>
              <a:t>Lista/beskriv vad </a:t>
            </a:r>
            <a:r>
              <a:rPr lang="sv-SE" sz="2100" b="1" dirty="0">
                <a:solidFill>
                  <a:srgbClr val="3333FF"/>
                </a:solidFill>
              </a:rPr>
              <a:t>ni kan bidra med som naturbruksskola när det gäller </a:t>
            </a:r>
            <a:r>
              <a:rPr lang="sv-SE" sz="2100" b="1" dirty="0" smtClean="0">
                <a:solidFill>
                  <a:srgbClr val="3333FF"/>
                </a:solidFill>
              </a:rPr>
              <a:t>integration.</a:t>
            </a:r>
          </a:p>
          <a:p>
            <a:pPr marL="257175" indent="-257175" algn="l">
              <a:buFont typeface="Arial" panose="020B0604020202020204" pitchFamily="34" charset="0"/>
              <a:buChar char="•"/>
            </a:pPr>
            <a:endParaRPr lang="sv-SE" sz="2100" b="1" dirty="0">
              <a:solidFill>
                <a:srgbClr val="3333FF"/>
              </a:solidFill>
            </a:endParaRPr>
          </a:p>
          <a:p>
            <a:pPr marL="257175" indent="-257175" algn="l">
              <a:buFont typeface="Arial" panose="020B0604020202020204" pitchFamily="34" charset="0"/>
              <a:buChar char="•"/>
            </a:pPr>
            <a:r>
              <a:rPr lang="sv-SE" sz="2100" b="1" dirty="0">
                <a:solidFill>
                  <a:srgbClr val="3333FF"/>
                </a:solidFill>
              </a:rPr>
              <a:t>Förutsättningslösa diskussioner med möjliga samverkanspartners: Ta kontakter med myndighet och organisationer </a:t>
            </a:r>
            <a:r>
              <a:rPr lang="sv-SE" sz="2100" dirty="0">
                <a:solidFill>
                  <a:srgbClr val="3333FF"/>
                </a:solidFill>
              </a:rPr>
              <a:t>som jobbar med integration, berätta vad ni är bra på och vad ni kan bidra med, lyssna vad de andra parterna vill ha och hur de </a:t>
            </a:r>
            <a:r>
              <a:rPr lang="sv-SE" sz="2100" dirty="0" smtClean="0">
                <a:solidFill>
                  <a:srgbClr val="3333FF"/>
                </a:solidFill>
              </a:rPr>
              <a:t>arbetar</a:t>
            </a:r>
          </a:p>
          <a:p>
            <a:pPr marL="257175" indent="-257175" algn="l">
              <a:buFont typeface="Arial" panose="020B0604020202020204" pitchFamily="34" charset="0"/>
              <a:buChar char="•"/>
            </a:pPr>
            <a:endParaRPr lang="sv-SE" sz="2100" dirty="0">
              <a:solidFill>
                <a:srgbClr val="3333FF"/>
              </a:solidFill>
            </a:endParaRPr>
          </a:p>
          <a:p>
            <a:pPr marL="257175" indent="-257175" algn="l">
              <a:buFont typeface="Arial" panose="020B0604020202020204" pitchFamily="34" charset="0"/>
              <a:buChar char="•"/>
            </a:pPr>
            <a:r>
              <a:rPr lang="sv-SE" sz="2100" b="1" dirty="0" smtClean="0">
                <a:solidFill>
                  <a:srgbClr val="3333FF"/>
                </a:solidFill>
              </a:rPr>
              <a:t>Projektformen </a:t>
            </a:r>
            <a:r>
              <a:rPr lang="sv-SE" sz="2100" dirty="0">
                <a:solidFill>
                  <a:srgbClr val="3333FF"/>
                </a:solidFill>
              </a:rPr>
              <a:t>kan vara ett sätt att komma igång och kunna bygga upp kompetens, under tiden behöver man hitta andra lösningar</a:t>
            </a:r>
          </a:p>
          <a:p>
            <a:pPr marL="257175" indent="-257175" algn="l">
              <a:buFont typeface="Arial" panose="020B0604020202020204" pitchFamily="34" charset="0"/>
              <a:buChar char="•"/>
            </a:pPr>
            <a:endParaRPr lang="sv-SE" sz="2100" dirty="0">
              <a:solidFill>
                <a:srgbClr val="3333FF"/>
              </a:solidFill>
            </a:endParaRPr>
          </a:p>
        </p:txBody>
      </p:sp>
    </p:spTree>
    <p:extLst>
      <p:ext uri="{BB962C8B-B14F-4D97-AF65-F5344CB8AC3E}">
        <p14:creationId xmlns:p14="http://schemas.microsoft.com/office/powerpoint/2010/main" val="1522207942"/>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404664"/>
            <a:ext cx="7772400" cy="1143000"/>
          </a:xfrm>
        </p:spPr>
        <p:txBody>
          <a:bodyPr>
            <a:normAutofit/>
          </a:bodyPr>
          <a:lstStyle/>
          <a:p>
            <a:r>
              <a:rPr lang="sv-SE" sz="3000" dirty="0">
                <a:solidFill>
                  <a:srgbClr val="002060"/>
                </a:solidFill>
              </a:rPr>
              <a:t>Tips för framgång i </a:t>
            </a:r>
            <a:r>
              <a:rPr lang="sv-SE" sz="3000" dirty="0" smtClean="0">
                <a:solidFill>
                  <a:srgbClr val="002060"/>
                </a:solidFill>
              </a:rPr>
              <a:t/>
            </a:r>
            <a:br>
              <a:rPr lang="sv-SE" sz="3000" dirty="0" smtClean="0">
                <a:solidFill>
                  <a:srgbClr val="002060"/>
                </a:solidFill>
              </a:rPr>
            </a:br>
            <a:r>
              <a:rPr lang="sv-SE" sz="3000" dirty="0" smtClean="0">
                <a:solidFill>
                  <a:srgbClr val="002060"/>
                </a:solidFill>
              </a:rPr>
              <a:t>integrationssatsningar</a:t>
            </a:r>
            <a:r>
              <a:rPr lang="sv-SE" sz="3000" dirty="0">
                <a:solidFill>
                  <a:srgbClr val="002060"/>
                </a:solidFill>
              </a:rPr>
              <a:t>, forts.</a:t>
            </a:r>
          </a:p>
        </p:txBody>
      </p:sp>
      <p:sp>
        <p:nvSpPr>
          <p:cNvPr id="3" name="Underrubrik 2"/>
          <p:cNvSpPr>
            <a:spLocks noGrp="1"/>
          </p:cNvSpPr>
          <p:nvPr>
            <p:ph idx="1"/>
          </p:nvPr>
        </p:nvSpPr>
        <p:spPr>
          <a:xfrm>
            <a:off x="685800" y="1547664"/>
            <a:ext cx="7772400" cy="4185592"/>
          </a:xfrm>
        </p:spPr>
        <p:txBody>
          <a:bodyPr>
            <a:normAutofit lnSpcReduction="10000"/>
          </a:bodyPr>
          <a:lstStyle/>
          <a:p>
            <a:pPr marL="257175" indent="-257175" algn="l">
              <a:buFont typeface="Arial" panose="020B0604020202020204" pitchFamily="34" charset="0"/>
              <a:buChar char="•"/>
            </a:pPr>
            <a:r>
              <a:rPr lang="sv-SE" sz="2100" b="1" dirty="0">
                <a:solidFill>
                  <a:srgbClr val="3333FF"/>
                </a:solidFill>
              </a:rPr>
              <a:t>För kontinuitet: Skapa och underhålla de nya nätverken</a:t>
            </a:r>
            <a:r>
              <a:rPr lang="sv-SE" sz="2100" dirty="0">
                <a:solidFill>
                  <a:srgbClr val="3333FF"/>
                </a:solidFill>
              </a:rPr>
              <a:t>, t.ex. med Arbetsförmedlingen och Migrationsverket, Länsstyrelsen, kommunen och ideella organisationer involverade i </a:t>
            </a:r>
            <a:r>
              <a:rPr lang="sv-SE" sz="2100" dirty="0" smtClean="0">
                <a:solidFill>
                  <a:srgbClr val="3333FF"/>
                </a:solidFill>
              </a:rPr>
              <a:t>integration</a:t>
            </a:r>
          </a:p>
          <a:p>
            <a:pPr marL="257175" indent="-257175" algn="l">
              <a:buFont typeface="Arial" panose="020B0604020202020204" pitchFamily="34" charset="0"/>
              <a:buChar char="•"/>
            </a:pPr>
            <a:endParaRPr lang="sv-SE" sz="2100" dirty="0">
              <a:solidFill>
                <a:srgbClr val="3333FF"/>
              </a:solidFill>
            </a:endParaRPr>
          </a:p>
          <a:p>
            <a:pPr marL="257175" indent="-257175" algn="l">
              <a:buFont typeface="Arial" panose="020B0604020202020204" pitchFamily="34" charset="0"/>
              <a:buChar char="•"/>
            </a:pPr>
            <a:r>
              <a:rPr lang="sv-SE" sz="2100" b="1" dirty="0">
                <a:solidFill>
                  <a:srgbClr val="3333FF"/>
                </a:solidFill>
              </a:rPr>
              <a:t>Arbeta framåtriktat, strategiskt</a:t>
            </a:r>
            <a:r>
              <a:rPr lang="sv-SE" sz="2100" dirty="0">
                <a:solidFill>
                  <a:srgbClr val="3333FF"/>
                </a:solidFill>
              </a:rPr>
              <a:t>: </a:t>
            </a:r>
            <a:r>
              <a:rPr lang="sv-SE" sz="2100" dirty="0" smtClean="0">
                <a:solidFill>
                  <a:srgbClr val="3333FF"/>
                </a:solidFill>
              </a:rPr>
              <a:t>Hur </a:t>
            </a:r>
            <a:r>
              <a:rPr lang="sv-SE" sz="2100" dirty="0">
                <a:solidFill>
                  <a:srgbClr val="3333FF"/>
                </a:solidFill>
              </a:rPr>
              <a:t>kan vi bygga något som även på lång sikt ger ny kompetent arbetskraft för näringen</a:t>
            </a:r>
            <a:r>
              <a:rPr lang="sv-SE" sz="2100" dirty="0" smtClean="0">
                <a:solidFill>
                  <a:srgbClr val="3333FF"/>
                </a:solidFill>
              </a:rPr>
              <a:t>?</a:t>
            </a:r>
          </a:p>
          <a:p>
            <a:pPr marL="257175" indent="-257175" algn="l">
              <a:buFont typeface="Arial" panose="020B0604020202020204" pitchFamily="34" charset="0"/>
              <a:buChar char="•"/>
            </a:pPr>
            <a:endParaRPr lang="sv-SE" sz="2100" dirty="0">
              <a:solidFill>
                <a:srgbClr val="3333FF"/>
              </a:solidFill>
            </a:endParaRPr>
          </a:p>
          <a:p>
            <a:pPr marL="257175" indent="-257175" algn="l">
              <a:buFont typeface="Arial" panose="020B0604020202020204" pitchFamily="34" charset="0"/>
              <a:buChar char="•"/>
            </a:pPr>
            <a:r>
              <a:rPr lang="sv-SE" sz="2100" b="1" dirty="0">
                <a:solidFill>
                  <a:srgbClr val="3333FF"/>
                </a:solidFill>
              </a:rPr>
              <a:t>Bra att satsa på lokal och regional samverkan </a:t>
            </a:r>
            <a:r>
              <a:rPr lang="sv-SE" sz="2100" dirty="0">
                <a:solidFill>
                  <a:srgbClr val="3333FF"/>
                </a:solidFill>
              </a:rPr>
              <a:t>med </a:t>
            </a:r>
            <a:r>
              <a:rPr lang="sv-SE" sz="2100" dirty="0" smtClean="0">
                <a:solidFill>
                  <a:srgbClr val="3333FF"/>
                </a:solidFill>
              </a:rPr>
              <a:t>Länsstyrelse</a:t>
            </a:r>
            <a:r>
              <a:rPr lang="sv-SE" sz="2100" dirty="0">
                <a:solidFill>
                  <a:srgbClr val="3333FF"/>
                </a:solidFill>
              </a:rPr>
              <a:t>, kommuner m.fl. ansvariga och aktiva kring frågan</a:t>
            </a:r>
          </a:p>
        </p:txBody>
      </p:sp>
    </p:spTree>
    <p:extLst>
      <p:ext uri="{BB962C8B-B14F-4D97-AF65-F5344CB8AC3E}">
        <p14:creationId xmlns:p14="http://schemas.microsoft.com/office/powerpoint/2010/main" val="2963816796"/>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000" dirty="0">
                <a:solidFill>
                  <a:srgbClr val="002060"/>
                </a:solidFill>
              </a:rPr>
              <a:t> Annat som framhålls i intervjuer.</a:t>
            </a:r>
          </a:p>
        </p:txBody>
      </p:sp>
      <p:sp>
        <p:nvSpPr>
          <p:cNvPr id="3" name="Underrubrik 2"/>
          <p:cNvSpPr>
            <a:spLocks noGrp="1"/>
          </p:cNvSpPr>
          <p:nvPr>
            <p:ph idx="1"/>
          </p:nvPr>
        </p:nvSpPr>
        <p:spPr/>
        <p:txBody>
          <a:bodyPr>
            <a:normAutofit fontScale="70000" lnSpcReduction="20000"/>
          </a:bodyPr>
          <a:lstStyle/>
          <a:p>
            <a:pPr marL="257175" indent="-257175" algn="l">
              <a:buFont typeface="Arial" panose="020B0604020202020204" pitchFamily="34" charset="0"/>
              <a:buChar char="•"/>
            </a:pPr>
            <a:r>
              <a:rPr lang="sv-SE" sz="2100" b="1" dirty="0">
                <a:solidFill>
                  <a:srgbClr val="3333FF"/>
                </a:solidFill>
              </a:rPr>
              <a:t>Yrkes-SFI</a:t>
            </a:r>
            <a:r>
              <a:rPr lang="sv-SE" sz="2100" dirty="0">
                <a:solidFill>
                  <a:srgbClr val="3333FF"/>
                </a:solidFill>
              </a:rPr>
              <a:t>, bra exempel på samverkan i Region Skåne, med en </a:t>
            </a:r>
            <a:r>
              <a:rPr lang="sv-SE" sz="2100" b="1" dirty="0">
                <a:solidFill>
                  <a:srgbClr val="3333FF"/>
                </a:solidFill>
                <a:hlinkClick r:id="rId3"/>
              </a:rPr>
              <a:t>Regional plattform </a:t>
            </a:r>
            <a:r>
              <a:rPr lang="sv-SE" sz="2100" dirty="0">
                <a:solidFill>
                  <a:srgbClr val="3333FF"/>
                </a:solidFill>
              </a:rPr>
              <a:t>för samarbete kring </a:t>
            </a:r>
            <a:r>
              <a:rPr lang="sv-SE" sz="2100" b="1" dirty="0">
                <a:solidFill>
                  <a:srgbClr val="3333FF"/>
                </a:solidFill>
              </a:rPr>
              <a:t>yrkesinriktad SFI i samband med yrkesutbildning </a:t>
            </a:r>
            <a:r>
              <a:rPr lang="sv-SE" sz="2100" dirty="0">
                <a:solidFill>
                  <a:srgbClr val="3333FF"/>
                </a:solidFill>
              </a:rPr>
              <a:t>där gröna näringen är en naturlig del – </a:t>
            </a:r>
            <a:r>
              <a:rPr lang="sv-SE" sz="2100" dirty="0">
                <a:solidFill>
                  <a:srgbClr val="3333FF"/>
                </a:solidFill>
                <a:hlinkClick r:id="rId4"/>
              </a:rPr>
              <a:t>Grön SFI </a:t>
            </a:r>
            <a:r>
              <a:rPr lang="sv-SE" sz="2100" dirty="0">
                <a:solidFill>
                  <a:srgbClr val="3333FF"/>
                </a:solidFill>
              </a:rPr>
              <a:t>(Skogsstyrelsen</a:t>
            </a:r>
            <a:r>
              <a:rPr lang="sv-SE" sz="2100" dirty="0" smtClean="0">
                <a:solidFill>
                  <a:srgbClr val="3333FF"/>
                </a:solidFill>
              </a:rPr>
              <a:t>)</a:t>
            </a:r>
          </a:p>
          <a:p>
            <a:pPr marL="257175" indent="-257175" algn="l">
              <a:buFont typeface="Arial" panose="020B0604020202020204" pitchFamily="34" charset="0"/>
              <a:buChar char="•"/>
            </a:pPr>
            <a:endParaRPr lang="sv-SE" sz="2100" dirty="0">
              <a:solidFill>
                <a:srgbClr val="3333FF"/>
              </a:solidFill>
            </a:endParaRPr>
          </a:p>
          <a:p>
            <a:pPr marL="257175" indent="-257175" algn="l">
              <a:buFont typeface="Arial" panose="020B0604020202020204" pitchFamily="34" charset="0"/>
              <a:buChar char="•"/>
            </a:pPr>
            <a:r>
              <a:rPr lang="sv-SE" sz="2100" b="1" dirty="0">
                <a:solidFill>
                  <a:srgbClr val="3333FF"/>
                </a:solidFill>
              </a:rPr>
              <a:t>Upphandlingsförfarande är begränsande </a:t>
            </a:r>
            <a:r>
              <a:rPr lang="sv-SE" sz="2100" dirty="0">
                <a:solidFill>
                  <a:srgbClr val="3333FF"/>
                </a:solidFill>
              </a:rPr>
              <a:t>för </a:t>
            </a:r>
            <a:r>
              <a:rPr lang="sv-SE" sz="2100" dirty="0" smtClean="0">
                <a:solidFill>
                  <a:srgbClr val="3333FF"/>
                </a:solidFill>
              </a:rPr>
              <a:t>planeringen och ger osäkerhet</a:t>
            </a:r>
          </a:p>
          <a:p>
            <a:pPr marL="257175" indent="-257175" algn="l">
              <a:buFont typeface="Arial" panose="020B0604020202020204" pitchFamily="34" charset="0"/>
              <a:buChar char="•"/>
            </a:pPr>
            <a:endParaRPr lang="sv-SE" sz="2100" dirty="0">
              <a:solidFill>
                <a:srgbClr val="3333FF"/>
              </a:solidFill>
            </a:endParaRPr>
          </a:p>
          <a:p>
            <a:pPr marL="257175" indent="-257175" algn="l">
              <a:buFont typeface="Arial" panose="020B0604020202020204" pitchFamily="34" charset="0"/>
              <a:buChar char="•"/>
            </a:pPr>
            <a:r>
              <a:rPr lang="sv-SE" sz="2100" b="1" dirty="0">
                <a:solidFill>
                  <a:srgbClr val="3333FF"/>
                </a:solidFill>
              </a:rPr>
              <a:t>Språket</a:t>
            </a:r>
            <a:r>
              <a:rPr lang="sv-SE" sz="2100" dirty="0">
                <a:solidFill>
                  <a:srgbClr val="3333FF"/>
                </a:solidFill>
              </a:rPr>
              <a:t>: </a:t>
            </a:r>
            <a:r>
              <a:rPr lang="sv-SE" sz="2100" dirty="0" smtClean="0">
                <a:solidFill>
                  <a:srgbClr val="3333FF"/>
                </a:solidFill>
              </a:rPr>
              <a:t>En nyckel </a:t>
            </a:r>
            <a:r>
              <a:rPr lang="sv-SE" sz="2100" dirty="0">
                <a:solidFill>
                  <a:srgbClr val="3333FF"/>
                </a:solidFill>
              </a:rPr>
              <a:t>är att hitta personal som kan hjälpa till med språket i undervisningen och att använda andra sätt än ord för att </a:t>
            </a:r>
            <a:r>
              <a:rPr lang="sv-SE" sz="2100" dirty="0" smtClean="0">
                <a:solidFill>
                  <a:srgbClr val="3333FF"/>
                </a:solidFill>
              </a:rPr>
              <a:t>illustrera. En tolk kan även var en förebild och </a:t>
            </a:r>
            <a:r>
              <a:rPr lang="sv-SE" sz="2100" b="1" dirty="0" smtClean="0">
                <a:solidFill>
                  <a:srgbClr val="3333FF"/>
                </a:solidFill>
              </a:rPr>
              <a:t>viktigt socialt stöd</a:t>
            </a:r>
            <a:r>
              <a:rPr lang="sv-SE" sz="2100" dirty="0" smtClean="0">
                <a:solidFill>
                  <a:srgbClr val="3333FF"/>
                </a:solidFill>
              </a:rPr>
              <a:t>.</a:t>
            </a:r>
          </a:p>
          <a:p>
            <a:pPr marL="257175" indent="-257175" algn="l">
              <a:buFont typeface="Arial" panose="020B0604020202020204" pitchFamily="34" charset="0"/>
              <a:buChar char="•"/>
            </a:pPr>
            <a:endParaRPr lang="sv-SE" sz="2100" dirty="0">
              <a:solidFill>
                <a:srgbClr val="3333FF"/>
              </a:solidFill>
            </a:endParaRPr>
          </a:p>
          <a:p>
            <a:pPr marL="257175" indent="-257175" algn="l">
              <a:buFont typeface="Arial" panose="020B0604020202020204" pitchFamily="34" charset="0"/>
              <a:buChar char="•"/>
            </a:pPr>
            <a:r>
              <a:rPr lang="sv-SE" sz="2100" b="1" dirty="0">
                <a:solidFill>
                  <a:srgbClr val="3333FF"/>
                </a:solidFill>
              </a:rPr>
              <a:t>Praktiska moment på skolan </a:t>
            </a:r>
            <a:r>
              <a:rPr lang="sv-SE" sz="2100" dirty="0">
                <a:solidFill>
                  <a:srgbClr val="3333FF"/>
                </a:solidFill>
              </a:rPr>
              <a:t>viktiga för att eleven ska förstå hur svensk näring fungerar, kan vara stor skillnad mot </a:t>
            </a:r>
            <a:r>
              <a:rPr lang="sv-SE" sz="2100" dirty="0" smtClean="0">
                <a:solidFill>
                  <a:srgbClr val="3333FF"/>
                </a:solidFill>
              </a:rPr>
              <a:t>hemlandets</a:t>
            </a:r>
          </a:p>
          <a:p>
            <a:pPr marL="257175" indent="-257175" algn="l">
              <a:buFont typeface="Arial" panose="020B0604020202020204" pitchFamily="34" charset="0"/>
              <a:buChar char="•"/>
            </a:pPr>
            <a:endParaRPr lang="sv-SE" sz="2100" dirty="0">
              <a:solidFill>
                <a:srgbClr val="3333FF"/>
              </a:solidFill>
            </a:endParaRPr>
          </a:p>
          <a:p>
            <a:pPr marL="257175" indent="-257175" algn="l">
              <a:buFont typeface="Arial" panose="020B0604020202020204" pitchFamily="34" charset="0"/>
              <a:buChar char="•"/>
            </a:pPr>
            <a:r>
              <a:rPr lang="sv-SE" sz="2100" b="1" dirty="0" smtClean="0">
                <a:solidFill>
                  <a:srgbClr val="3333FF"/>
                </a:solidFill>
              </a:rPr>
              <a:t>Drivkrafter för skolorna kan vara</a:t>
            </a:r>
            <a:r>
              <a:rPr lang="sv-SE" sz="2100" dirty="0" smtClean="0">
                <a:solidFill>
                  <a:srgbClr val="3333FF"/>
                </a:solidFill>
              </a:rPr>
              <a:t>: behöver fler elever, bra </a:t>
            </a:r>
            <a:r>
              <a:rPr lang="sv-SE" sz="2100" dirty="0">
                <a:solidFill>
                  <a:srgbClr val="3333FF"/>
                </a:solidFill>
              </a:rPr>
              <a:t>att få vuxna deltagare på skolan, att få näringen kompetensförsörjd och att göra samhällsnytta för </a:t>
            </a:r>
            <a:r>
              <a:rPr lang="sv-SE" sz="2100" dirty="0" smtClean="0">
                <a:solidFill>
                  <a:srgbClr val="3333FF"/>
                </a:solidFill>
              </a:rPr>
              <a:t>nyanlända.</a:t>
            </a:r>
            <a:endParaRPr lang="sv-SE" sz="2100" dirty="0">
              <a:solidFill>
                <a:srgbClr val="3333FF"/>
              </a:solidFill>
            </a:endParaRPr>
          </a:p>
        </p:txBody>
      </p:sp>
    </p:spTree>
    <p:extLst>
      <p:ext uri="{BB962C8B-B14F-4D97-AF65-F5344CB8AC3E}">
        <p14:creationId xmlns:p14="http://schemas.microsoft.com/office/powerpoint/2010/main" val="3284115400"/>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000" dirty="0">
                <a:solidFill>
                  <a:srgbClr val="002060"/>
                </a:solidFill>
              </a:rPr>
              <a:t>Kommande redovisning</a:t>
            </a:r>
          </a:p>
        </p:txBody>
      </p:sp>
      <p:sp>
        <p:nvSpPr>
          <p:cNvPr id="3" name="Underrubrik 2"/>
          <p:cNvSpPr>
            <a:spLocks noGrp="1"/>
          </p:cNvSpPr>
          <p:nvPr>
            <p:ph idx="1"/>
          </p:nvPr>
        </p:nvSpPr>
        <p:spPr/>
        <p:txBody>
          <a:bodyPr>
            <a:normAutofit/>
          </a:bodyPr>
          <a:lstStyle/>
          <a:p>
            <a:pPr marL="257175" indent="-257175" algn="l">
              <a:buFont typeface="Arial" panose="020B0604020202020204" pitchFamily="34" charset="0"/>
              <a:buChar char="•"/>
            </a:pPr>
            <a:r>
              <a:rPr lang="sv-SE" sz="2100" dirty="0">
                <a:solidFill>
                  <a:srgbClr val="3333FF"/>
                </a:solidFill>
              </a:rPr>
              <a:t>klart till 30 april</a:t>
            </a:r>
          </a:p>
          <a:p>
            <a:pPr marL="257175" indent="-257175" algn="l">
              <a:buFont typeface="Arial" panose="020B0604020202020204" pitchFamily="34" charset="0"/>
              <a:buChar char="•"/>
            </a:pPr>
            <a:r>
              <a:rPr lang="sv-SE" sz="2100" dirty="0">
                <a:solidFill>
                  <a:srgbClr val="3333FF"/>
                </a:solidFill>
              </a:rPr>
              <a:t>Publicering </a:t>
            </a:r>
            <a:r>
              <a:rPr lang="sv-SE" sz="2100">
                <a:solidFill>
                  <a:srgbClr val="3333FF"/>
                </a:solidFill>
              </a:rPr>
              <a:t>på </a:t>
            </a:r>
            <a:r>
              <a:rPr lang="sv-SE" sz="2100" smtClean="0">
                <a:solidFill>
                  <a:srgbClr val="3333FF"/>
                </a:solidFill>
              </a:rPr>
              <a:t>www.Landsbygdsnatverket.se </a:t>
            </a:r>
            <a:endParaRPr lang="sv-SE" sz="2100" dirty="0">
              <a:solidFill>
                <a:srgbClr val="3333FF"/>
              </a:solidFill>
            </a:endParaRPr>
          </a:p>
          <a:p>
            <a:pPr marL="257175" indent="-257175" algn="l">
              <a:buFont typeface="Arial" panose="020B0604020202020204" pitchFamily="34" charset="0"/>
              <a:buChar char="•"/>
            </a:pPr>
            <a:r>
              <a:rPr lang="sv-SE" sz="2100" dirty="0">
                <a:solidFill>
                  <a:srgbClr val="3333FF"/>
                </a:solidFill>
              </a:rPr>
              <a:t>innefattar:</a:t>
            </a:r>
            <a:br>
              <a:rPr lang="sv-SE" sz="2100" dirty="0">
                <a:solidFill>
                  <a:srgbClr val="3333FF"/>
                </a:solidFill>
              </a:rPr>
            </a:br>
            <a:r>
              <a:rPr lang="sv-SE" sz="2100" dirty="0">
                <a:solidFill>
                  <a:srgbClr val="3333FF"/>
                </a:solidFill>
              </a:rPr>
              <a:t>-  en sammanfattning av varje intervju</a:t>
            </a:r>
            <a:br>
              <a:rPr lang="sv-SE" sz="2100" dirty="0">
                <a:solidFill>
                  <a:srgbClr val="3333FF"/>
                </a:solidFill>
              </a:rPr>
            </a:br>
            <a:r>
              <a:rPr lang="sv-SE" sz="2100" dirty="0">
                <a:solidFill>
                  <a:srgbClr val="3333FF"/>
                </a:solidFill>
              </a:rPr>
              <a:t>-  förslag på kontakter att ta kring olika typer av</a:t>
            </a:r>
            <a:br>
              <a:rPr lang="sv-SE" sz="2100" dirty="0">
                <a:solidFill>
                  <a:srgbClr val="3333FF"/>
                </a:solidFill>
              </a:rPr>
            </a:br>
            <a:r>
              <a:rPr lang="sv-SE" sz="2100" dirty="0">
                <a:solidFill>
                  <a:srgbClr val="3333FF"/>
                </a:solidFill>
              </a:rPr>
              <a:t>   utbildningar</a:t>
            </a:r>
            <a:br>
              <a:rPr lang="sv-SE" sz="2100" dirty="0">
                <a:solidFill>
                  <a:srgbClr val="3333FF"/>
                </a:solidFill>
              </a:rPr>
            </a:br>
            <a:r>
              <a:rPr lang="sv-SE" sz="2100" dirty="0">
                <a:solidFill>
                  <a:srgbClr val="3333FF"/>
                </a:solidFill>
              </a:rPr>
              <a:t>-  förslag på vad vi kan arbetar vidare med för att skapa</a:t>
            </a:r>
            <a:br>
              <a:rPr lang="sv-SE" sz="2100" dirty="0">
                <a:solidFill>
                  <a:srgbClr val="3333FF"/>
                </a:solidFill>
              </a:rPr>
            </a:br>
            <a:r>
              <a:rPr lang="sv-SE" sz="2100" dirty="0">
                <a:solidFill>
                  <a:srgbClr val="3333FF"/>
                </a:solidFill>
              </a:rPr>
              <a:t>   framgångsrika utbildningar och insatser</a:t>
            </a:r>
          </a:p>
          <a:p>
            <a:pPr algn="l"/>
            <a:endParaRPr lang="sv-SE" sz="2100" dirty="0">
              <a:solidFill>
                <a:srgbClr val="3333FF"/>
              </a:solidFill>
            </a:endParaRPr>
          </a:p>
        </p:txBody>
      </p:sp>
    </p:spTree>
    <p:extLst>
      <p:ext uri="{BB962C8B-B14F-4D97-AF65-F5344CB8AC3E}">
        <p14:creationId xmlns:p14="http://schemas.microsoft.com/office/powerpoint/2010/main" val="2938097530"/>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1430161721"/>
      </p:ext>
    </p:extLst>
  </p:cSld>
  <p:clrMapOvr>
    <a:masterClrMapping/>
  </p:clrMapOvr>
  <p:transition xmlns:p14="http://schemas.microsoft.com/office/powerpoint/2010/main" advClick="0" advTm="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332656"/>
            <a:ext cx="7772400" cy="1143000"/>
          </a:xfrm>
        </p:spPr>
        <p:txBody>
          <a:bodyPr/>
          <a:lstStyle/>
          <a:p>
            <a:r>
              <a:rPr lang="sv-SE" sz="2800" b="1" dirty="0" smtClean="0"/>
              <a:t>Svenska landsbygdsnätverkets specifika och operativa mål bestämmer medlemmarna genom styrgruppen</a:t>
            </a:r>
            <a:endParaRPr lang="sv-SE"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2" y="1563354"/>
            <a:ext cx="8802687"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877978"/>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0"/>
            <a:ext cx="7772400" cy="1124744"/>
          </a:xfrm>
        </p:spPr>
        <p:txBody>
          <a:bodyPr/>
          <a:lstStyle/>
          <a:p>
            <a:r>
              <a:rPr lang="sv-SE" dirty="0" smtClean="0"/>
              <a:t>Ullbaggen</a:t>
            </a:r>
            <a:endParaRPr lang="sv-SE" dirty="0"/>
          </a:p>
        </p:txBody>
      </p:sp>
      <p:pic>
        <p:nvPicPr>
          <p:cNvPr id="4" name="Platshållare för innehåll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99792" y="3861048"/>
            <a:ext cx="2616395" cy="3505200"/>
          </a:xfrm>
          <a:prstGeom prst="rect">
            <a:avLst/>
          </a:prstGeom>
          <a:ln>
            <a:noFill/>
          </a:ln>
          <a:effectLst>
            <a:softEdge rad="112500"/>
          </a:effectLst>
        </p:spPr>
      </p:pic>
      <p:sp>
        <p:nvSpPr>
          <p:cNvPr id="5" name="Platshållare för innehåll 4"/>
          <p:cNvSpPr>
            <a:spLocks noGrp="1"/>
          </p:cNvSpPr>
          <p:nvPr>
            <p:ph sz="half" idx="2"/>
          </p:nvPr>
        </p:nvSpPr>
        <p:spPr>
          <a:xfrm>
            <a:off x="971600" y="1124744"/>
            <a:ext cx="7486600" cy="4774094"/>
          </a:xfrm>
        </p:spPr>
        <p:txBody>
          <a:bodyPr/>
          <a:lstStyle/>
          <a:p>
            <a:r>
              <a:rPr lang="sv-SE" sz="2000" dirty="0" smtClean="0"/>
              <a:t>Landsbygdsnätverkets pris till årets bästa, ex ungdomssatsning</a:t>
            </a:r>
          </a:p>
          <a:p>
            <a:r>
              <a:rPr lang="sv-SE" sz="2000" dirty="0" smtClean="0"/>
              <a:t>Naturbruksskolorna förening vann 2010 för årets bästa ungdomsprojekt. Av </a:t>
            </a:r>
            <a:r>
              <a:rPr lang="sv-SE" sz="2000" dirty="0"/>
              <a:t>Ullbaggepriset instiftade Naturbruksskolornas Förening Ung-Ullbaggestipendiet.</a:t>
            </a:r>
            <a:endParaRPr lang="sv-SE" sz="2000" dirty="0" smtClean="0"/>
          </a:p>
          <a:p>
            <a:r>
              <a:rPr lang="sv-SE" sz="2000" dirty="0" smtClean="0"/>
              <a:t>Ung-Ullbaggestipendium går till den elevgrupp på en medlemsskola i Sverige som under året varit den elevgrupp som bäst uppfyllt kriterierna för gott entreprenörskap.</a:t>
            </a:r>
          </a:p>
          <a:p>
            <a:r>
              <a:rPr lang="sv-SE" sz="2000" dirty="0" smtClean="0"/>
              <a:t>”Stora” Ullbaggen vilar sig till 2017</a:t>
            </a:r>
          </a:p>
          <a:p>
            <a:r>
              <a:rPr lang="sv-SE" dirty="0" smtClean="0"/>
              <a:t> </a:t>
            </a:r>
            <a:endParaRPr lang="sv-SE" dirty="0"/>
          </a:p>
        </p:txBody>
      </p:sp>
    </p:spTree>
    <p:extLst>
      <p:ext uri="{BB962C8B-B14F-4D97-AF65-F5344CB8AC3E}">
        <p14:creationId xmlns:p14="http://schemas.microsoft.com/office/powerpoint/2010/main" val="4136917361"/>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341784"/>
            <a:ext cx="7772400" cy="1143000"/>
          </a:xfrm>
        </p:spPr>
        <p:txBody>
          <a:bodyPr/>
          <a:lstStyle/>
          <a:p>
            <a:r>
              <a:rPr lang="sv-SE" dirty="0" smtClean="0"/>
              <a:t>Aktuella arbetsgrupper</a:t>
            </a:r>
            <a:endParaRPr lang="sv-SE" dirty="0"/>
          </a:p>
        </p:txBody>
      </p:sp>
      <p:sp>
        <p:nvSpPr>
          <p:cNvPr id="3" name="Platshållare för innehåll 2"/>
          <p:cNvSpPr>
            <a:spLocks noGrp="1"/>
          </p:cNvSpPr>
          <p:nvPr>
            <p:ph idx="1"/>
          </p:nvPr>
        </p:nvSpPr>
        <p:spPr>
          <a:xfrm>
            <a:off x="683568" y="1772816"/>
            <a:ext cx="7772400" cy="3505200"/>
          </a:xfrm>
        </p:spPr>
        <p:txBody>
          <a:bodyPr/>
          <a:lstStyle/>
          <a:p>
            <a:pPr marL="0" indent="0"/>
            <a:r>
              <a:rPr lang="sv-SE" dirty="0" smtClean="0"/>
              <a:t> </a:t>
            </a:r>
          </a:p>
          <a:p>
            <a:pPr marL="0" indent="0"/>
            <a:endParaRPr lang="sv-SE" dirty="0"/>
          </a:p>
        </p:txBody>
      </p:sp>
      <p:grpSp>
        <p:nvGrpSpPr>
          <p:cNvPr id="6" name="Grupp 5"/>
          <p:cNvGrpSpPr/>
          <p:nvPr/>
        </p:nvGrpSpPr>
        <p:grpSpPr>
          <a:xfrm>
            <a:off x="491362" y="1516155"/>
            <a:ext cx="4512686" cy="2632925"/>
            <a:chOff x="4644008" y="2916294"/>
            <a:chExt cx="4320480" cy="2220019"/>
          </a:xfrm>
        </p:grpSpPr>
        <p:pic>
          <p:nvPicPr>
            <p:cNvPr id="3075" name="Picture 3" descr="C:\Users\mgusn\AppData\Local\Microsoft\Windows\Temporary Internet Files\Content.Outlook\7Z8TW0AZ\Lantbruk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916294"/>
              <a:ext cx="4320480" cy="2220019"/>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4679241" y="4672416"/>
              <a:ext cx="3711278" cy="389265"/>
            </a:xfrm>
            <a:prstGeom prst="rect">
              <a:avLst/>
            </a:prstGeom>
          </p:spPr>
          <p:txBody>
            <a:bodyPr wrap="none">
              <a:spAutoFit/>
            </a:bodyPr>
            <a:lstStyle/>
            <a:p>
              <a:r>
                <a:rPr lang="sv-SE" b="1" dirty="0">
                  <a:solidFill>
                    <a:schemeClr val="bg1"/>
                  </a:solidFill>
                </a:rPr>
                <a:t>Gröna Näringar – </a:t>
              </a:r>
              <a:r>
                <a:rPr lang="sv-SE" b="1" dirty="0" smtClean="0">
                  <a:solidFill>
                    <a:schemeClr val="bg1"/>
                  </a:solidFill>
                </a:rPr>
                <a:t>utökad </a:t>
              </a:r>
              <a:endParaRPr lang="sv-SE" b="1" dirty="0">
                <a:solidFill>
                  <a:schemeClr val="bg1"/>
                </a:solidFill>
              </a:endParaRPr>
            </a:p>
          </p:txBody>
        </p:sp>
      </p:grpSp>
      <p:grpSp>
        <p:nvGrpSpPr>
          <p:cNvPr id="7" name="Grupp 6"/>
          <p:cNvGrpSpPr/>
          <p:nvPr/>
        </p:nvGrpSpPr>
        <p:grpSpPr>
          <a:xfrm>
            <a:off x="5220072" y="1484784"/>
            <a:ext cx="3798717" cy="3645024"/>
            <a:chOff x="5580112" y="-603448"/>
            <a:chExt cx="3798717" cy="3645024"/>
          </a:xfrm>
        </p:grpSpPr>
        <p:pic>
          <p:nvPicPr>
            <p:cNvPr id="3076" name="Picture 4" descr="C:\Users\mgusn\AppData\Local\Microsoft\Windows\Temporary Internet Files\Content.Outlook\7Z8TW0AZ\LLU_Skylt_grä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603448"/>
              <a:ext cx="3798717" cy="3645024"/>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5868144" y="2210579"/>
              <a:ext cx="3419872" cy="830997"/>
            </a:xfrm>
            <a:prstGeom prst="rect">
              <a:avLst/>
            </a:prstGeom>
          </p:spPr>
          <p:txBody>
            <a:bodyPr wrap="square">
              <a:spAutoFit/>
            </a:bodyPr>
            <a:lstStyle/>
            <a:p>
              <a:r>
                <a:rPr lang="sv-SE" b="1" dirty="0" smtClean="0"/>
                <a:t>Samordningsgrupp </a:t>
              </a:r>
            </a:p>
            <a:p>
              <a:r>
                <a:rPr lang="sv-SE" b="1" dirty="0" smtClean="0"/>
                <a:t>– utökad</a:t>
              </a:r>
              <a:endParaRPr lang="sv-SE" b="1" dirty="0"/>
            </a:p>
          </p:txBody>
        </p:sp>
      </p:grpSp>
      <p:grpSp>
        <p:nvGrpSpPr>
          <p:cNvPr id="10" name="Grupp 9"/>
          <p:cNvGrpSpPr/>
          <p:nvPr/>
        </p:nvGrpSpPr>
        <p:grpSpPr>
          <a:xfrm>
            <a:off x="495908" y="4375770"/>
            <a:ext cx="4508140" cy="1337840"/>
            <a:chOff x="433948" y="4167198"/>
            <a:chExt cx="4508140" cy="1337840"/>
          </a:xfrm>
        </p:grpSpPr>
        <p:sp>
          <p:nvSpPr>
            <p:cNvPr id="9" name="Rektangel 8"/>
            <p:cNvSpPr/>
            <p:nvPr/>
          </p:nvSpPr>
          <p:spPr bwMode="auto">
            <a:xfrm>
              <a:off x="433948" y="4167198"/>
              <a:ext cx="4508140" cy="1290429"/>
            </a:xfrm>
            <a:prstGeom prst="rect">
              <a:avLst/>
            </a:prstGeom>
            <a:solidFill>
              <a:schemeClr val="bg1"/>
            </a:solidFill>
            <a:ln w="57150" cap="flat" cmpd="sng" algn="ctr">
              <a:solidFill>
                <a:srgbClr val="C8B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188" y="4332000"/>
              <a:ext cx="3816350" cy="46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ruta 7"/>
            <p:cNvSpPr txBox="1"/>
            <p:nvPr/>
          </p:nvSpPr>
          <p:spPr>
            <a:xfrm>
              <a:off x="445574" y="4797152"/>
              <a:ext cx="3746538" cy="707886"/>
            </a:xfrm>
            <a:prstGeom prst="rect">
              <a:avLst/>
            </a:prstGeom>
            <a:noFill/>
          </p:spPr>
          <p:txBody>
            <a:bodyPr wrap="none" rtlCol="0">
              <a:spAutoFit/>
            </a:bodyPr>
            <a:lstStyle/>
            <a:p>
              <a:r>
                <a:rPr lang="sv-SE" sz="2000" b="1" dirty="0" smtClean="0"/>
                <a:t>Arbetsgrupp för samordning </a:t>
              </a:r>
            </a:p>
            <a:p>
              <a:r>
                <a:rPr lang="sv-SE" sz="2000" b="1" dirty="0" smtClean="0"/>
                <a:t>- etablerad</a:t>
              </a:r>
              <a:endParaRPr lang="sv-SE" sz="2000" b="1" dirty="0"/>
            </a:p>
          </p:txBody>
        </p:sp>
      </p:grpSp>
    </p:spTree>
    <p:extLst>
      <p:ext uri="{BB962C8B-B14F-4D97-AF65-F5344CB8AC3E}">
        <p14:creationId xmlns:p14="http://schemas.microsoft.com/office/powerpoint/2010/main" val="1011378608"/>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6660233" y="1104493"/>
            <a:ext cx="2240038" cy="2240038"/>
          </a:xfrm>
          <a:prstGeom prst="rect">
            <a:avLst/>
          </a:prstGeom>
        </p:spPr>
      </p:pic>
      <p:sp>
        <p:nvSpPr>
          <p:cNvPr id="2" name="Rubrik 1"/>
          <p:cNvSpPr>
            <a:spLocks noGrp="1"/>
          </p:cNvSpPr>
          <p:nvPr>
            <p:ph type="title"/>
          </p:nvPr>
        </p:nvSpPr>
        <p:spPr>
          <a:xfrm>
            <a:off x="6804248" y="1647898"/>
            <a:ext cx="2156716" cy="1143000"/>
          </a:xfrm>
        </p:spPr>
        <p:txBody>
          <a:bodyPr/>
          <a:lstStyle/>
          <a:p>
            <a:pPr algn="l" eaLnBrk="0" hangingPunct="0"/>
            <a:r>
              <a:rPr lang="sv-SE" sz="2000" b="1" kern="1200" dirty="0">
                <a:solidFill>
                  <a:schemeClr val="bg1"/>
                </a:solidFill>
                <a:latin typeface="Arial" charset="0"/>
                <a:ea typeface="ＭＳ Ｐゴシック" pitchFamily="1" charset="-128"/>
                <a:cs typeface="+mn-cs"/>
              </a:rPr>
              <a:t>Leadergrupper med </a:t>
            </a:r>
            <a:r>
              <a:rPr lang="sv-SE" sz="2000" b="1" kern="1200" dirty="0" smtClean="0">
                <a:solidFill>
                  <a:schemeClr val="bg1"/>
                </a:solidFill>
                <a:latin typeface="Arial" charset="0"/>
                <a:ea typeface="ＭＳ Ｐゴシック" pitchFamily="1" charset="-128"/>
                <a:cs typeface="+mn-cs"/>
              </a:rPr>
              <a:t>Havs- </a:t>
            </a:r>
            <a:r>
              <a:rPr lang="sv-SE" sz="2000" b="1" kern="1200" dirty="0">
                <a:solidFill>
                  <a:schemeClr val="bg1"/>
                </a:solidFill>
                <a:latin typeface="Arial" charset="0"/>
                <a:ea typeface="ＭＳ Ｐゴシック" pitchFamily="1" charset="-128"/>
                <a:cs typeface="+mn-cs"/>
              </a:rPr>
              <a:t>och </a:t>
            </a:r>
            <a:r>
              <a:rPr lang="sv-SE" sz="2000" b="1" kern="1200" dirty="0" smtClean="0">
                <a:solidFill>
                  <a:schemeClr val="bg1"/>
                </a:solidFill>
                <a:latin typeface="Arial" charset="0"/>
                <a:ea typeface="ＭＳ Ｐゴシック" pitchFamily="1" charset="-128"/>
                <a:cs typeface="+mn-cs"/>
              </a:rPr>
              <a:t>fiskeri-programmet</a:t>
            </a:r>
            <a:endParaRPr lang="sv-SE" sz="2000" b="1" kern="1200" dirty="0">
              <a:solidFill>
                <a:schemeClr val="bg1"/>
              </a:solidFill>
              <a:latin typeface="Arial" charset="0"/>
              <a:ea typeface="ＭＳ Ｐゴシック" pitchFamily="1" charset="-128"/>
              <a:cs typeface="+mn-cs"/>
            </a:endParaRPr>
          </a:p>
        </p:txBody>
      </p:sp>
      <p:grpSp>
        <p:nvGrpSpPr>
          <p:cNvPr id="5" name="Grupp 4"/>
          <p:cNvGrpSpPr/>
          <p:nvPr/>
        </p:nvGrpSpPr>
        <p:grpSpPr>
          <a:xfrm>
            <a:off x="4527385" y="3658766"/>
            <a:ext cx="3428991" cy="2171974"/>
            <a:chOff x="5404834" y="3325394"/>
            <a:chExt cx="3218513" cy="215358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505" y="3325394"/>
              <a:ext cx="3147842" cy="207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5404834" y="5017309"/>
              <a:ext cx="2581156" cy="461665"/>
            </a:xfrm>
            <a:prstGeom prst="rect">
              <a:avLst/>
            </a:prstGeom>
            <a:noFill/>
          </p:spPr>
          <p:txBody>
            <a:bodyPr wrap="none" rtlCol="0">
              <a:spAutoFit/>
            </a:bodyPr>
            <a:lstStyle/>
            <a:p>
              <a:r>
                <a:rPr lang="sv-SE" b="1" dirty="0">
                  <a:solidFill>
                    <a:schemeClr val="bg1"/>
                  </a:solidFill>
                </a:rPr>
                <a:t>Service</a:t>
              </a:r>
              <a:r>
                <a:rPr lang="sv-SE" dirty="0"/>
                <a:t> </a:t>
              </a:r>
              <a:r>
                <a:rPr lang="sv-SE" dirty="0">
                  <a:solidFill>
                    <a:schemeClr val="bg1"/>
                  </a:solidFill>
                </a:rPr>
                <a:t>- </a:t>
              </a:r>
              <a:r>
                <a:rPr lang="sv-SE" b="1" dirty="0" smtClean="0">
                  <a:solidFill>
                    <a:schemeClr val="bg1"/>
                  </a:solidFill>
                </a:rPr>
                <a:t>nystart</a:t>
              </a:r>
              <a:endParaRPr lang="sv-SE" b="1" dirty="0">
                <a:solidFill>
                  <a:schemeClr val="bg1"/>
                </a:solidFill>
              </a:endParaRPr>
            </a:p>
          </p:txBody>
        </p:sp>
      </p:grpSp>
      <p:grpSp>
        <p:nvGrpSpPr>
          <p:cNvPr id="7" name="Grupp 6"/>
          <p:cNvGrpSpPr/>
          <p:nvPr/>
        </p:nvGrpSpPr>
        <p:grpSpPr>
          <a:xfrm>
            <a:off x="793091" y="562428"/>
            <a:ext cx="3759989" cy="2818528"/>
            <a:chOff x="569606" y="2986902"/>
            <a:chExt cx="3608425" cy="2323116"/>
          </a:xfrm>
        </p:grpSpPr>
        <p:pic>
          <p:nvPicPr>
            <p:cNvPr id="4098" name="Picture 2" descr="C:\Users\mgusn\AppData\Local\Microsoft\Windows\Temporary Internet Files\Content.Outlook\7Z8TW0AZ\King o Marianne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606" y="2986902"/>
              <a:ext cx="3498338" cy="2323116"/>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2305823" y="4448998"/>
              <a:ext cx="1872208" cy="830997"/>
            </a:xfrm>
            <a:prstGeom prst="rect">
              <a:avLst/>
            </a:prstGeom>
          </p:spPr>
          <p:txBody>
            <a:bodyPr wrap="square">
              <a:spAutoFit/>
            </a:bodyPr>
            <a:lstStyle/>
            <a:p>
              <a:r>
                <a:rPr lang="sv-SE" b="1" dirty="0">
                  <a:solidFill>
                    <a:schemeClr val="bg1"/>
                  </a:solidFill>
                </a:rPr>
                <a:t>Integration</a:t>
              </a:r>
              <a:r>
                <a:rPr lang="sv-SE" b="1" dirty="0"/>
                <a:t> </a:t>
              </a:r>
              <a:r>
                <a:rPr lang="sv-SE" b="1" dirty="0" smtClean="0">
                  <a:solidFill>
                    <a:schemeClr val="bg1"/>
                  </a:solidFill>
                </a:rPr>
                <a:t>-</a:t>
              </a:r>
              <a:r>
                <a:rPr lang="sv-SE" b="1" dirty="0" smtClean="0"/>
                <a:t> </a:t>
              </a:r>
              <a:r>
                <a:rPr lang="sv-SE" b="1" dirty="0">
                  <a:solidFill>
                    <a:schemeClr val="bg1"/>
                  </a:solidFill>
                </a:rPr>
                <a:t>omstart</a:t>
              </a:r>
            </a:p>
          </p:txBody>
        </p:sp>
      </p:grpSp>
      <p:grpSp>
        <p:nvGrpSpPr>
          <p:cNvPr id="9" name="Grupp 8"/>
          <p:cNvGrpSpPr/>
          <p:nvPr/>
        </p:nvGrpSpPr>
        <p:grpSpPr>
          <a:xfrm>
            <a:off x="4644008" y="562428"/>
            <a:ext cx="2049669" cy="2865222"/>
            <a:chOff x="6112560" y="1315751"/>
            <a:chExt cx="2138151" cy="3096344"/>
          </a:xfrm>
        </p:grpSpPr>
        <p:pic>
          <p:nvPicPr>
            <p:cNvPr id="4099" name="Picture 3" descr="C:\Users\mgusn\AppData\Local\Microsoft\Windows\Temporary Internet Files\Content.Outlook\7Z8TW0AZ\Fritidsfiske-fisketuris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2560" y="1315751"/>
              <a:ext cx="2103262" cy="3096344"/>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6235416" y="3541266"/>
              <a:ext cx="2015295" cy="830997"/>
            </a:xfrm>
            <a:prstGeom prst="rect">
              <a:avLst/>
            </a:prstGeom>
            <a:noFill/>
          </p:spPr>
          <p:txBody>
            <a:bodyPr wrap="none" rtlCol="0">
              <a:spAutoFit/>
            </a:bodyPr>
            <a:lstStyle/>
            <a:p>
              <a:r>
                <a:rPr lang="sv-SE" b="1" dirty="0" smtClean="0">
                  <a:solidFill>
                    <a:schemeClr val="bg1"/>
                  </a:solidFill>
                </a:rPr>
                <a:t>Naturturism </a:t>
              </a:r>
            </a:p>
            <a:p>
              <a:r>
                <a:rPr lang="sv-SE" b="1" dirty="0" smtClean="0">
                  <a:solidFill>
                    <a:schemeClr val="bg1"/>
                  </a:solidFill>
                </a:rPr>
                <a:t>- nystart</a:t>
              </a:r>
              <a:endParaRPr lang="sv-SE" b="1" dirty="0">
                <a:solidFill>
                  <a:schemeClr val="bg1"/>
                </a:solidFill>
              </a:endParaRPr>
            </a:p>
          </p:txBody>
        </p:sp>
      </p:grpSp>
      <p:grpSp>
        <p:nvGrpSpPr>
          <p:cNvPr id="11" name="Grupp 10"/>
          <p:cNvGrpSpPr/>
          <p:nvPr/>
        </p:nvGrpSpPr>
        <p:grpSpPr>
          <a:xfrm>
            <a:off x="759349" y="3658766"/>
            <a:ext cx="3532079" cy="2097138"/>
            <a:chOff x="3420767" y="1309191"/>
            <a:chExt cx="3310578" cy="2206625"/>
          </a:xfrm>
        </p:grpSpPr>
        <p:pic>
          <p:nvPicPr>
            <p:cNvPr id="4100" name="Picture 4" descr="C:\Users\mgusn\AppData\Local\Microsoft\Windows\Temporary Internet Files\Content.Outlook\7Z8TW0AZ\SVED_090611_JV-LANDSB-01187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0767" y="1309191"/>
              <a:ext cx="3310578" cy="2206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p:cNvSpPr txBox="1"/>
            <p:nvPr/>
          </p:nvSpPr>
          <p:spPr>
            <a:xfrm>
              <a:off x="3995936" y="3038576"/>
              <a:ext cx="2356735" cy="461665"/>
            </a:xfrm>
            <a:prstGeom prst="rect">
              <a:avLst/>
            </a:prstGeom>
            <a:noFill/>
          </p:spPr>
          <p:txBody>
            <a:bodyPr wrap="none" rtlCol="0">
              <a:spAutoFit/>
            </a:bodyPr>
            <a:lstStyle/>
            <a:p>
              <a:r>
                <a:rPr lang="sv-SE" b="1" dirty="0" smtClean="0">
                  <a:solidFill>
                    <a:schemeClr val="bg1"/>
                  </a:solidFill>
                </a:rPr>
                <a:t>Unga - omstart</a:t>
              </a:r>
              <a:endParaRPr lang="sv-SE" b="1" dirty="0">
                <a:solidFill>
                  <a:schemeClr val="bg1"/>
                </a:solidFill>
              </a:endParaRPr>
            </a:p>
          </p:txBody>
        </p:sp>
      </p:grpSp>
    </p:spTree>
    <p:extLst>
      <p:ext uri="{BB962C8B-B14F-4D97-AF65-F5344CB8AC3E}">
        <p14:creationId xmlns:p14="http://schemas.microsoft.com/office/powerpoint/2010/main" val="875421877"/>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609600"/>
            <a:ext cx="4283968" cy="4691608"/>
          </a:xfrm>
        </p:spPr>
        <p:txBody>
          <a:bodyPr/>
          <a:lstStyle/>
          <a:p>
            <a:r>
              <a:rPr lang="sv-SE" dirty="0" smtClean="0"/>
              <a:t>Lokalt ledd utveckling - Leadergrupper</a:t>
            </a:r>
            <a:endParaRPr lang="sv-SE" dirty="0"/>
          </a:p>
        </p:txBody>
      </p:sp>
      <p:pic>
        <p:nvPicPr>
          <p:cNvPr id="4" name="Platshållare för innehåll 3"/>
          <p:cNvPicPr>
            <a:picLocks noGrp="1" noChangeAspect="1"/>
          </p:cNvPicPr>
          <p:nvPr>
            <p:ph idx="1"/>
          </p:nvPr>
        </p:nvPicPr>
        <p:blipFill>
          <a:blip r:embed="rId2"/>
          <a:stretch>
            <a:fillRect/>
          </a:stretch>
        </p:blipFill>
        <p:spPr>
          <a:xfrm>
            <a:off x="4179984" y="6663"/>
            <a:ext cx="4967910" cy="6870041"/>
          </a:xfrm>
          <a:prstGeom prst="rect">
            <a:avLst/>
          </a:prstGeom>
        </p:spPr>
      </p:pic>
    </p:spTree>
    <p:extLst>
      <p:ext uri="{BB962C8B-B14F-4D97-AF65-F5344CB8AC3E}">
        <p14:creationId xmlns:p14="http://schemas.microsoft.com/office/powerpoint/2010/main" val="1244810286"/>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91680" y="404664"/>
            <a:ext cx="7772400" cy="1143000"/>
          </a:xfrm>
        </p:spPr>
        <p:txBody>
          <a:bodyPr/>
          <a:lstStyle/>
          <a:p>
            <a:r>
              <a:rPr lang="sv-SE" sz="3200" dirty="0" smtClean="0"/>
              <a:t>Exempel på </a:t>
            </a:r>
            <a:br>
              <a:rPr lang="sv-SE" sz="3200" dirty="0" smtClean="0"/>
            </a:br>
            <a:r>
              <a:rPr lang="sv-SE" sz="3200" dirty="0" smtClean="0"/>
              <a:t>tidigare integrationsprojekt på naturbruksskolor</a:t>
            </a:r>
            <a:endParaRPr lang="sv-SE" sz="3200" dirty="0"/>
          </a:p>
        </p:txBody>
      </p:sp>
      <p:sp>
        <p:nvSpPr>
          <p:cNvPr id="3" name="Platshållare för innehåll 2"/>
          <p:cNvSpPr>
            <a:spLocks noGrp="1"/>
          </p:cNvSpPr>
          <p:nvPr>
            <p:ph idx="1"/>
          </p:nvPr>
        </p:nvSpPr>
        <p:spPr/>
        <p:txBody>
          <a:bodyPr/>
          <a:lstStyle/>
          <a:p>
            <a:r>
              <a:rPr lang="sv-SE" dirty="0" smtClean="0"/>
              <a:t>I rapporten </a:t>
            </a:r>
            <a:r>
              <a:rPr lang="sv-SE" b="1" i="1" dirty="0" smtClean="0"/>
              <a:t>”Lyckad matchning” </a:t>
            </a:r>
            <a:r>
              <a:rPr lang="sv-SE" dirty="0" smtClean="0"/>
              <a:t>beskrivs projekt från: </a:t>
            </a:r>
          </a:p>
          <a:p>
            <a:endParaRPr lang="sv-SE" dirty="0" smtClean="0"/>
          </a:p>
          <a:p>
            <a:pPr>
              <a:buFontTx/>
              <a:buChar char="-"/>
            </a:pPr>
            <a:r>
              <a:rPr lang="sv-SE" sz="2400" dirty="0" smtClean="0"/>
              <a:t>Naturbruksgymnasiet Östergötland</a:t>
            </a:r>
          </a:p>
          <a:p>
            <a:pPr>
              <a:buFontTx/>
              <a:buChar char="-"/>
            </a:pPr>
            <a:r>
              <a:rPr lang="sv-SE" sz="2400" dirty="0" err="1" smtClean="0"/>
              <a:t>Hvilan</a:t>
            </a:r>
            <a:endParaRPr lang="sv-SE" sz="2400" dirty="0" smtClean="0"/>
          </a:p>
          <a:p>
            <a:pPr>
              <a:buFontTx/>
              <a:buChar char="-"/>
            </a:pPr>
            <a:r>
              <a:rPr lang="sv-SE" sz="2400" dirty="0" smtClean="0"/>
              <a:t>Ingelstadgymnasiet</a:t>
            </a:r>
          </a:p>
          <a:p>
            <a:pPr>
              <a:buFontTx/>
              <a:buChar char="-"/>
            </a:pPr>
            <a:r>
              <a:rPr lang="sv-SE" sz="2400" dirty="0"/>
              <a:t>Grans </a:t>
            </a:r>
            <a:r>
              <a:rPr lang="sv-SE" sz="2400" dirty="0" smtClean="0"/>
              <a:t>Naturbruksgymnasium</a:t>
            </a:r>
          </a:p>
          <a:p>
            <a:pPr>
              <a:buFontTx/>
              <a:buChar char="-"/>
            </a:pPr>
            <a:r>
              <a:rPr lang="sv-SE" sz="2400" dirty="0" err="1" smtClean="0"/>
              <a:t>Wången</a:t>
            </a:r>
            <a:endParaRPr lang="sv-SE" sz="2400" dirty="0" smtClean="0"/>
          </a:p>
          <a:p>
            <a:pPr>
              <a:buFontTx/>
              <a:buChar char="-"/>
            </a:pPr>
            <a:endParaRPr lang="sv-SE" dirty="0" smtClean="0"/>
          </a:p>
        </p:txBody>
      </p:sp>
    </p:spTree>
    <p:extLst>
      <p:ext uri="{BB962C8B-B14F-4D97-AF65-F5344CB8AC3E}">
        <p14:creationId xmlns:p14="http://schemas.microsoft.com/office/powerpoint/2010/main" val="4275035854"/>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75656" y="764704"/>
            <a:ext cx="6982544" cy="987896"/>
          </a:xfrm>
        </p:spPr>
        <p:txBody>
          <a:bodyPr>
            <a:noAutofit/>
          </a:bodyPr>
          <a:lstStyle/>
          <a:p>
            <a:pPr algn="ctr"/>
            <a:r>
              <a:rPr lang="sv-SE" sz="2700" dirty="0">
                <a:solidFill>
                  <a:srgbClr val="002060"/>
                </a:solidFill>
              </a:rPr>
              <a:t>Landsbygdsnätverkets arbetsgrupp </a:t>
            </a:r>
            <a:r>
              <a:rPr lang="sv-SE" sz="2700" dirty="0" smtClean="0">
                <a:solidFill>
                  <a:srgbClr val="002060"/>
                </a:solidFill>
              </a:rPr>
              <a:t/>
            </a:r>
            <a:br>
              <a:rPr lang="sv-SE" sz="2700" dirty="0" smtClean="0">
                <a:solidFill>
                  <a:srgbClr val="002060"/>
                </a:solidFill>
              </a:rPr>
            </a:br>
            <a:r>
              <a:rPr lang="sv-SE" sz="2700" dirty="0" smtClean="0">
                <a:solidFill>
                  <a:srgbClr val="002060"/>
                </a:solidFill>
              </a:rPr>
              <a:t>för </a:t>
            </a:r>
            <a:r>
              <a:rPr lang="sv-SE" sz="2700" dirty="0">
                <a:solidFill>
                  <a:srgbClr val="002060"/>
                </a:solidFill>
              </a:rPr>
              <a:t>integration i samverkan med NF</a:t>
            </a:r>
            <a:br>
              <a:rPr lang="sv-SE" sz="2700" dirty="0">
                <a:solidFill>
                  <a:srgbClr val="002060"/>
                </a:solidFill>
              </a:rPr>
            </a:br>
            <a:endParaRPr lang="sv-SE" sz="2700" dirty="0">
              <a:solidFill>
                <a:srgbClr val="002060"/>
              </a:solidFill>
            </a:endParaRPr>
          </a:p>
        </p:txBody>
      </p:sp>
      <p:sp>
        <p:nvSpPr>
          <p:cNvPr id="3" name="Underrubrik 2"/>
          <p:cNvSpPr>
            <a:spLocks noGrp="1"/>
          </p:cNvSpPr>
          <p:nvPr>
            <p:ph idx="1"/>
          </p:nvPr>
        </p:nvSpPr>
        <p:spPr>
          <a:xfrm>
            <a:off x="539552" y="1628800"/>
            <a:ext cx="7918648" cy="4464496"/>
          </a:xfrm>
        </p:spPr>
        <p:txBody>
          <a:bodyPr>
            <a:normAutofit fontScale="85000" lnSpcReduction="20000"/>
          </a:bodyPr>
          <a:lstStyle/>
          <a:p>
            <a:pPr algn="l"/>
            <a:r>
              <a:rPr lang="sv-SE" sz="2100" b="1" dirty="0">
                <a:solidFill>
                  <a:srgbClr val="3333FF"/>
                </a:solidFill>
                <a:latin typeface="Lucida Grande"/>
                <a:ea typeface="Lucida Grande"/>
                <a:cs typeface="Lucida Grande"/>
              </a:rPr>
              <a:t>Utbildningar och aktiviteter för asylsökande och nyanlända?  </a:t>
            </a:r>
            <a:r>
              <a:rPr lang="sv-SE" sz="2100" b="1" dirty="0" smtClean="0">
                <a:solidFill>
                  <a:srgbClr val="3333FF"/>
                </a:solidFill>
                <a:latin typeface="Lucida Grande"/>
                <a:ea typeface="Lucida Grande"/>
                <a:cs typeface="Lucida Grande"/>
              </a:rPr>
              <a:t>Enl. webbenkät jan 2016</a:t>
            </a:r>
            <a:endParaRPr lang="sv-SE" sz="2100" b="1" dirty="0">
              <a:solidFill>
                <a:srgbClr val="3333FF"/>
              </a:solidFill>
              <a:latin typeface="Lucida Grande"/>
              <a:ea typeface="Lucida Grande"/>
              <a:cs typeface="Lucida Grande"/>
            </a:endParaRPr>
          </a:p>
          <a:p>
            <a:pPr algn="l"/>
            <a:r>
              <a:rPr lang="sv-SE" sz="2100" dirty="0">
                <a:solidFill>
                  <a:srgbClr val="3333FF"/>
                </a:solidFill>
              </a:rPr>
              <a:t>Enkät till 54 naturbruksskolor:</a:t>
            </a:r>
            <a:r>
              <a:rPr lang="sv-SE" sz="2100" b="1" dirty="0">
                <a:solidFill>
                  <a:srgbClr val="3333FF"/>
                </a:solidFill>
              </a:rPr>
              <a:t> </a:t>
            </a:r>
            <a:r>
              <a:rPr lang="sv-SE" sz="2100" dirty="0">
                <a:solidFill>
                  <a:srgbClr val="3333FF"/>
                </a:solidFill>
              </a:rPr>
              <a:t>Antal svar: </a:t>
            </a:r>
            <a:r>
              <a:rPr lang="sv-SE" sz="2100" dirty="0" smtClean="0">
                <a:solidFill>
                  <a:srgbClr val="3333FF"/>
                </a:solidFill>
              </a:rPr>
              <a:t>35 skolor</a:t>
            </a:r>
          </a:p>
          <a:p>
            <a:pPr>
              <a:buFont typeface="Arial" panose="020B0604020202020204" pitchFamily="34" charset="0"/>
              <a:buChar char="•"/>
            </a:pPr>
            <a:r>
              <a:rPr lang="sv-SE" sz="2100" b="1" dirty="0" smtClean="0">
                <a:solidFill>
                  <a:srgbClr val="3333FF"/>
                </a:solidFill>
              </a:rPr>
              <a:t>17 skolor </a:t>
            </a:r>
            <a:r>
              <a:rPr lang="sv-SE" sz="2100" dirty="0" smtClean="0">
                <a:solidFill>
                  <a:srgbClr val="3333FF"/>
                </a:solidFill>
              </a:rPr>
              <a:t>svarar att de under de </a:t>
            </a:r>
            <a:r>
              <a:rPr lang="sv-SE" sz="2100" dirty="0">
                <a:solidFill>
                  <a:srgbClr val="3333FF"/>
                </a:solidFill>
              </a:rPr>
              <a:t>senaste 5 åren genomfört utbildningar och aktiviteter för asylsökande och </a:t>
            </a:r>
            <a:r>
              <a:rPr lang="sv-SE" sz="2100" dirty="0" smtClean="0">
                <a:solidFill>
                  <a:srgbClr val="3333FF"/>
                </a:solidFill>
              </a:rPr>
              <a:t>nyanlända.</a:t>
            </a:r>
          </a:p>
          <a:p>
            <a:pPr>
              <a:buFont typeface="Arial" panose="020B0604020202020204" pitchFamily="34" charset="0"/>
              <a:buChar char="•"/>
            </a:pPr>
            <a:r>
              <a:rPr lang="sv-SE" sz="2100" b="1" dirty="0" smtClean="0">
                <a:solidFill>
                  <a:srgbClr val="3333FF"/>
                </a:solidFill>
              </a:rPr>
              <a:t>11 </a:t>
            </a:r>
            <a:r>
              <a:rPr lang="sv-SE" sz="2100" b="1" dirty="0">
                <a:solidFill>
                  <a:srgbClr val="3333FF"/>
                </a:solidFill>
              </a:rPr>
              <a:t>skolor </a:t>
            </a:r>
            <a:r>
              <a:rPr lang="sv-SE" sz="2100" dirty="0">
                <a:solidFill>
                  <a:srgbClr val="3333FF"/>
                </a:solidFill>
              </a:rPr>
              <a:t>svarar </a:t>
            </a:r>
            <a:r>
              <a:rPr lang="sv-SE" sz="2100" dirty="0" smtClean="0">
                <a:solidFill>
                  <a:srgbClr val="3333FF"/>
                </a:solidFill>
              </a:rPr>
              <a:t>att de under de senaste </a:t>
            </a:r>
            <a:r>
              <a:rPr lang="sv-SE" sz="2100" dirty="0">
                <a:solidFill>
                  <a:srgbClr val="3333FF"/>
                </a:solidFill>
              </a:rPr>
              <a:t>fem åren genomfört utbildningar och aktiviteter inom arbetsmarknadspolitiska program/för människor som står långt från arbetsmarknaden/ sysselsättningsfasen, fas </a:t>
            </a:r>
            <a:r>
              <a:rPr lang="sv-SE" sz="2100" dirty="0" smtClean="0">
                <a:solidFill>
                  <a:srgbClr val="3333FF"/>
                </a:solidFill>
              </a:rPr>
              <a:t>3</a:t>
            </a:r>
            <a:r>
              <a:rPr lang="sv-SE" sz="2100" dirty="0">
                <a:solidFill>
                  <a:srgbClr val="3333FF"/>
                </a:solidFill>
              </a:rPr>
              <a:t>.</a:t>
            </a:r>
          </a:p>
          <a:p>
            <a:pPr>
              <a:buFont typeface="Arial" panose="020B0604020202020204" pitchFamily="34" charset="0"/>
              <a:buChar char="•"/>
            </a:pPr>
            <a:r>
              <a:rPr lang="sv-SE" sz="2100" b="1" dirty="0" smtClean="0">
                <a:solidFill>
                  <a:srgbClr val="3333FF"/>
                </a:solidFill>
              </a:rPr>
              <a:t>30 </a:t>
            </a:r>
            <a:r>
              <a:rPr lang="sv-SE" sz="2100" b="1" dirty="0">
                <a:solidFill>
                  <a:srgbClr val="3333FF"/>
                </a:solidFill>
              </a:rPr>
              <a:t>skolor </a:t>
            </a:r>
            <a:r>
              <a:rPr lang="sv-SE" sz="2100" dirty="0">
                <a:solidFill>
                  <a:srgbClr val="3333FF"/>
                </a:solidFill>
              </a:rPr>
              <a:t>svarar </a:t>
            </a:r>
            <a:r>
              <a:rPr lang="sv-SE" sz="2100" dirty="0" smtClean="0">
                <a:solidFill>
                  <a:srgbClr val="3333FF"/>
                </a:solidFill>
              </a:rPr>
              <a:t>att de planerar eller </a:t>
            </a:r>
            <a:r>
              <a:rPr lang="sv-SE" sz="2100" dirty="0">
                <a:solidFill>
                  <a:srgbClr val="3333FF"/>
                </a:solidFill>
              </a:rPr>
              <a:t>har </a:t>
            </a:r>
            <a:r>
              <a:rPr lang="sv-SE" sz="2100" dirty="0" smtClean="0">
                <a:solidFill>
                  <a:srgbClr val="3333FF"/>
                </a:solidFill>
              </a:rPr>
              <a:t>intresse </a:t>
            </a:r>
            <a:r>
              <a:rPr lang="sv-SE" sz="2100" dirty="0">
                <a:solidFill>
                  <a:srgbClr val="3333FF"/>
                </a:solidFill>
              </a:rPr>
              <a:t>av att starta upp/utöka utbildningar och aktiviteter </a:t>
            </a:r>
            <a:r>
              <a:rPr lang="sv-SE" sz="2100" dirty="0" smtClean="0">
                <a:solidFill>
                  <a:srgbClr val="3333FF"/>
                </a:solidFill>
              </a:rPr>
              <a:t>för </a:t>
            </a:r>
            <a:r>
              <a:rPr lang="sv-SE" sz="2100" dirty="0">
                <a:solidFill>
                  <a:srgbClr val="3333FF"/>
                </a:solidFill>
              </a:rPr>
              <a:t>nyanlända och asylsökande?</a:t>
            </a:r>
          </a:p>
          <a:p>
            <a:pPr algn="l">
              <a:buFont typeface="Arial" panose="020B0604020202020204" pitchFamily="34" charset="0"/>
              <a:buChar char="•"/>
            </a:pPr>
            <a:endParaRPr lang="sv-SE" sz="2100" dirty="0">
              <a:solidFill>
                <a:srgbClr val="3333FF"/>
              </a:solidFill>
            </a:endParaRPr>
          </a:p>
          <a:p>
            <a:pPr algn="l">
              <a:buFont typeface="Arial" panose="020B0604020202020204" pitchFamily="34" charset="0"/>
              <a:buChar char="•"/>
            </a:pPr>
            <a:r>
              <a:rPr lang="sv-SE" sz="2100" dirty="0">
                <a:solidFill>
                  <a:srgbClr val="3333FF"/>
                </a:solidFill>
              </a:rPr>
              <a:t>vanligaste myndighetspart: Arbetsförmedlingen, som ofta upplevs som bra partner att arbeta med</a:t>
            </a:r>
          </a:p>
          <a:p>
            <a:pPr algn="l">
              <a:buFont typeface="Arial" panose="020B0604020202020204" pitchFamily="34" charset="0"/>
              <a:buChar char="•"/>
            </a:pPr>
            <a:r>
              <a:rPr lang="sv-SE" sz="2100" dirty="0">
                <a:solidFill>
                  <a:srgbClr val="3333FF"/>
                </a:solidFill>
              </a:rPr>
              <a:t>Kommuner är ofta med</a:t>
            </a:r>
          </a:p>
          <a:p>
            <a:pPr algn="l">
              <a:buFont typeface="Arial" panose="020B0604020202020204" pitchFamily="34" charset="0"/>
              <a:buChar char="•"/>
            </a:pPr>
            <a:r>
              <a:rPr lang="sv-SE" sz="2100" dirty="0">
                <a:solidFill>
                  <a:srgbClr val="3333FF"/>
                </a:solidFill>
              </a:rPr>
              <a:t>Hushållningssällskap vanlig huvudman bland de som </a:t>
            </a:r>
            <a:r>
              <a:rPr lang="sv-SE" sz="2100" dirty="0" smtClean="0">
                <a:solidFill>
                  <a:srgbClr val="3333FF"/>
                </a:solidFill>
              </a:rPr>
              <a:t>har</a:t>
            </a:r>
            <a:r>
              <a:rPr lang="sv-SE" sz="2100" dirty="0">
                <a:solidFill>
                  <a:srgbClr val="3333FF"/>
                </a:solidFill>
              </a:rPr>
              <a:t> </a:t>
            </a:r>
            <a:r>
              <a:rPr lang="sv-SE" sz="2100" dirty="0" smtClean="0">
                <a:solidFill>
                  <a:srgbClr val="3333FF"/>
                </a:solidFill>
              </a:rPr>
              <a:t>utbildningar/boenden</a:t>
            </a:r>
            <a:endParaRPr lang="sv-SE" sz="2100" dirty="0">
              <a:solidFill>
                <a:srgbClr val="3333FF"/>
              </a:solidFill>
            </a:endParaRPr>
          </a:p>
          <a:p>
            <a:pPr marL="257175" indent="-257175" algn="l">
              <a:buFont typeface="Arial" panose="020B0604020202020204" pitchFamily="34" charset="0"/>
              <a:buChar char="•"/>
            </a:pPr>
            <a:endParaRPr lang="sv-SE" sz="2100" dirty="0">
              <a:solidFill>
                <a:srgbClr val="3333FF"/>
              </a:solidFill>
            </a:endParaRPr>
          </a:p>
        </p:txBody>
      </p:sp>
    </p:spTree>
    <p:extLst>
      <p:ext uri="{BB962C8B-B14F-4D97-AF65-F5344CB8AC3E}">
        <p14:creationId xmlns:p14="http://schemas.microsoft.com/office/powerpoint/2010/main" val="3949821744"/>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700" dirty="0">
                <a:solidFill>
                  <a:srgbClr val="002060"/>
                </a:solidFill>
              </a:rPr>
              <a:t>Enkätsvar, exempel</a:t>
            </a:r>
          </a:p>
        </p:txBody>
      </p:sp>
      <p:sp>
        <p:nvSpPr>
          <p:cNvPr id="3" name="Underrubrik 2"/>
          <p:cNvSpPr>
            <a:spLocks noGrp="1"/>
          </p:cNvSpPr>
          <p:nvPr>
            <p:ph idx="1"/>
          </p:nvPr>
        </p:nvSpPr>
        <p:spPr>
          <a:xfrm>
            <a:off x="685800" y="1556792"/>
            <a:ext cx="7772400" cy="3929608"/>
          </a:xfrm>
        </p:spPr>
        <p:txBody>
          <a:bodyPr>
            <a:normAutofit fontScale="55000" lnSpcReduction="20000"/>
          </a:bodyPr>
          <a:lstStyle/>
          <a:p>
            <a:pPr algn="l"/>
            <a:r>
              <a:rPr lang="sv-SE" sz="3800" b="1" dirty="0" smtClean="0">
                <a:solidFill>
                  <a:srgbClr val="3333FF"/>
                </a:solidFill>
              </a:rPr>
              <a:t>Hinder och svårigheter som anges är:</a:t>
            </a:r>
            <a:br>
              <a:rPr lang="sv-SE" sz="3800" b="1" dirty="0" smtClean="0">
                <a:solidFill>
                  <a:srgbClr val="3333FF"/>
                </a:solidFill>
              </a:rPr>
            </a:br>
            <a:endParaRPr lang="sv-SE" sz="3800" b="1" dirty="0" smtClean="0">
              <a:solidFill>
                <a:srgbClr val="3333FF"/>
              </a:solidFill>
            </a:endParaRPr>
          </a:p>
          <a:p>
            <a:pPr marL="342900" indent="-342900" algn="l">
              <a:buFont typeface="Arial" panose="020B0604020202020204" pitchFamily="34" charset="0"/>
              <a:buChar char="•"/>
            </a:pPr>
            <a:r>
              <a:rPr lang="sv-SE" sz="3800" dirty="0" smtClean="0">
                <a:solidFill>
                  <a:srgbClr val="3333FF"/>
                </a:solidFill>
              </a:rPr>
              <a:t>Tar tid att få till projektpengar/söka medel</a:t>
            </a:r>
          </a:p>
          <a:p>
            <a:pPr marL="342900" indent="-342900" algn="l">
              <a:buFont typeface="Arial" panose="020B0604020202020204" pitchFamily="34" charset="0"/>
              <a:buChar char="•"/>
            </a:pPr>
            <a:r>
              <a:rPr lang="sv-SE" sz="3800" dirty="0" smtClean="0">
                <a:solidFill>
                  <a:srgbClr val="3333FF"/>
                </a:solidFill>
              </a:rPr>
              <a:t>tiden räcker inte för att planera och genomföra med </a:t>
            </a:r>
            <a:br>
              <a:rPr lang="sv-SE" sz="3800" dirty="0" smtClean="0">
                <a:solidFill>
                  <a:srgbClr val="3333FF"/>
                </a:solidFill>
              </a:rPr>
            </a:br>
            <a:r>
              <a:rPr lang="sv-SE" sz="3800" dirty="0" smtClean="0">
                <a:solidFill>
                  <a:srgbClr val="3333FF"/>
                </a:solidFill>
              </a:rPr>
              <a:t>befintliga resurser, särskilt personellt</a:t>
            </a:r>
          </a:p>
          <a:p>
            <a:pPr marL="342900" indent="-342900" algn="l">
              <a:buFont typeface="Arial" panose="020B0604020202020204" pitchFamily="34" charset="0"/>
              <a:buChar char="•"/>
            </a:pPr>
            <a:r>
              <a:rPr lang="sv-SE" sz="3800" dirty="0" smtClean="0">
                <a:solidFill>
                  <a:srgbClr val="3333FF"/>
                </a:solidFill>
              </a:rPr>
              <a:t>utbildningen är resurskrävande, svårt att få medel att räcka</a:t>
            </a:r>
          </a:p>
          <a:p>
            <a:pPr marL="342900" indent="-342900" algn="l">
              <a:buFont typeface="Arial" panose="020B0604020202020204" pitchFamily="34" charset="0"/>
              <a:buChar char="•"/>
            </a:pPr>
            <a:r>
              <a:rPr lang="sv-SE" sz="3800" dirty="0" smtClean="0">
                <a:solidFill>
                  <a:srgbClr val="3333FF"/>
                </a:solidFill>
              </a:rPr>
              <a:t>att finna språklig kompetens</a:t>
            </a:r>
          </a:p>
          <a:p>
            <a:pPr marL="342900" indent="-342900" algn="l">
              <a:buFont typeface="Arial" panose="020B0604020202020204" pitchFamily="34" charset="0"/>
              <a:buChar char="•"/>
            </a:pPr>
            <a:r>
              <a:rPr lang="sv-SE" sz="3800" dirty="0" smtClean="0">
                <a:solidFill>
                  <a:srgbClr val="3333FF"/>
                </a:solidFill>
              </a:rPr>
              <a:t>geografiskt läge (på landet, logistik)</a:t>
            </a:r>
          </a:p>
          <a:p>
            <a:pPr marL="342900" indent="-342900" algn="l">
              <a:buFont typeface="Arial" panose="020B0604020202020204" pitchFamily="34" charset="0"/>
              <a:buChar char="•"/>
            </a:pPr>
            <a:r>
              <a:rPr lang="sv-SE" sz="3800" dirty="0" smtClean="0">
                <a:solidFill>
                  <a:srgbClr val="3333FF"/>
                </a:solidFill>
              </a:rPr>
              <a:t>finns inte plats rent fysiskt för fler elever</a:t>
            </a:r>
          </a:p>
          <a:p>
            <a:pPr marL="342900" indent="-342900" algn="l">
              <a:buFont typeface="Arial" panose="020B0604020202020204" pitchFamily="34" charset="0"/>
              <a:buChar char="•"/>
            </a:pPr>
            <a:r>
              <a:rPr lang="sv-SE" sz="3800" dirty="0" smtClean="0">
                <a:solidFill>
                  <a:srgbClr val="3333FF"/>
                </a:solidFill>
              </a:rPr>
              <a:t>svårighet att hantera skillnader i förkunskaper i vissa grupper</a:t>
            </a:r>
          </a:p>
          <a:p>
            <a:pPr marL="342900" indent="-342900" algn="l">
              <a:buFont typeface="Arial" panose="020B0604020202020204" pitchFamily="34" charset="0"/>
              <a:buChar char="•"/>
            </a:pPr>
            <a:r>
              <a:rPr lang="sv-SE" sz="3800" b="1" dirty="0" smtClean="0">
                <a:solidFill>
                  <a:srgbClr val="3333FF"/>
                </a:solidFill>
              </a:rPr>
              <a:t>att bli synlig som utbildningsanordnare av utbildning för</a:t>
            </a:r>
            <a:br>
              <a:rPr lang="sv-SE" sz="3800" b="1" dirty="0" smtClean="0">
                <a:solidFill>
                  <a:srgbClr val="3333FF"/>
                </a:solidFill>
              </a:rPr>
            </a:br>
            <a:r>
              <a:rPr lang="sv-SE" sz="3800" b="1" dirty="0" smtClean="0">
                <a:solidFill>
                  <a:srgbClr val="3333FF"/>
                </a:solidFill>
              </a:rPr>
              <a:t>                                                                målgruppen</a:t>
            </a:r>
          </a:p>
          <a:p>
            <a:pPr algn="l"/>
            <a:endParaRPr lang="sv-SE" sz="2100" dirty="0">
              <a:solidFill>
                <a:srgbClr val="3333FF"/>
              </a:solidFill>
            </a:endParaRPr>
          </a:p>
        </p:txBody>
      </p:sp>
    </p:spTree>
    <p:extLst>
      <p:ext uri="{BB962C8B-B14F-4D97-AF65-F5344CB8AC3E}">
        <p14:creationId xmlns:p14="http://schemas.microsoft.com/office/powerpoint/2010/main" val="1046280763"/>
      </p:ext>
    </p:extLst>
  </p:cSld>
  <p:clrMapOvr>
    <a:masterClrMapping/>
  </p:clrMapOvr>
  <p:transition xmlns:p14="http://schemas.microsoft.com/office/powerpoint/2010/main" advClick="0" advTm="6000"/>
  <p:timing>
    <p:tnLst>
      <p:par>
        <p:cTn xmlns:p14="http://schemas.microsoft.com/office/powerpoint/2010/main" id="1" dur="indefinite" restart="never" nodeType="tmRoot"/>
      </p:par>
    </p:tnLst>
  </p:timing>
</p:sld>
</file>

<file path=ppt/theme/theme1.xml><?xml version="1.0" encoding="utf-8"?>
<a:theme xmlns:a="http://schemas.openxmlformats.org/drawingml/2006/main" name="Lbnv_mall_pp">
  <a:themeElements>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em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e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Lbnv_mall_pp</Template>
  <TotalTime>2238</TotalTime>
  <Words>1457</Words>
  <Application>Microsoft Macintosh PowerPoint</Application>
  <PresentationFormat>Bildspel på skärmen (4:3)</PresentationFormat>
  <Paragraphs>137</Paragraphs>
  <Slides>16</Slides>
  <Notes>12</Notes>
  <HiddenSlides>0</HiddenSlides>
  <MMClips>0</MMClips>
  <ScaleCrop>false</ScaleCrop>
  <HeadingPairs>
    <vt:vector size="4" baseType="variant">
      <vt:variant>
        <vt:lpstr>Tema</vt:lpstr>
      </vt:variant>
      <vt:variant>
        <vt:i4>1</vt:i4>
      </vt:variant>
      <vt:variant>
        <vt:lpstr>Bildrubriker</vt:lpstr>
      </vt:variant>
      <vt:variant>
        <vt:i4>16</vt:i4>
      </vt:variant>
    </vt:vector>
  </HeadingPairs>
  <TitlesOfParts>
    <vt:vector size="17" baseType="lpstr">
      <vt:lpstr>Lbnv_mall_pp</vt:lpstr>
      <vt:lpstr>Landsbygdsnätverket 2014-2020</vt:lpstr>
      <vt:lpstr>Svenska landsbygdsnätverkets specifika och operativa mål bestämmer medlemmarna genom styrgruppen</vt:lpstr>
      <vt:lpstr>Ullbaggen</vt:lpstr>
      <vt:lpstr>Aktuella arbetsgrupper</vt:lpstr>
      <vt:lpstr>Leadergrupper med Havs- och fiskeri-programmet</vt:lpstr>
      <vt:lpstr>Lokalt ledd utveckling - Leadergrupper</vt:lpstr>
      <vt:lpstr>Exempel på  tidigare integrationsprojekt på naturbruksskolor</vt:lpstr>
      <vt:lpstr>Landsbygdsnätverkets arbetsgrupp  för integration i samverkan med NF </vt:lpstr>
      <vt:lpstr>Enkätsvar, exempel</vt:lpstr>
      <vt:lpstr>Pågående intervjustudie via Landsbygdsnätverket, Ulla Nilsson:</vt:lpstr>
      <vt:lpstr>Upplägg</vt:lpstr>
      <vt:lpstr>Tips för framgång i integrationssatsningar</vt:lpstr>
      <vt:lpstr>Tips för framgång i  integrationssatsningar, forts.</vt:lpstr>
      <vt:lpstr> Annat som framhålls i intervjuer.</vt:lpstr>
      <vt:lpstr>Kommande redovisning</vt:lpstr>
      <vt:lpstr>PowerPoint-presentation</vt:lpstr>
    </vt:vector>
  </TitlesOfParts>
  <Company>Jordbruksverket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om Landsbygdsnätverket</dc:title>
  <dc:creator>Tommy Nilsson</dc:creator>
  <cp:lastModifiedBy>Maria Elinder</cp:lastModifiedBy>
  <cp:revision>94</cp:revision>
  <dcterms:created xsi:type="dcterms:W3CDTF">2015-01-16T07:27:39Z</dcterms:created>
  <dcterms:modified xsi:type="dcterms:W3CDTF">2016-04-16T18:06:18Z</dcterms:modified>
</cp:coreProperties>
</file>