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67" r:id="rId10"/>
    <p:sldId id="266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4EC3A-E0B4-4C5D-B91B-DF38993E06BB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B9F7B-B5A1-4690-B55B-A2A66FC46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143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79312-60E2-7842-AE54-317F1725CADA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3568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79312-60E2-7842-AE54-317F1725CADA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7394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1DEB-36EE-44CE-AE3E-8AD09470D16E}" type="datetimeFigureOut">
              <a:rPr lang="sv-SE" smtClean="0"/>
              <a:t>2016-04-14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929D-D7FB-4F7F-876D-6141560269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9520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1DEB-36EE-44CE-AE3E-8AD09470D16E}" type="datetimeFigureOut">
              <a:rPr lang="sv-SE" smtClean="0"/>
              <a:t>2016-04-14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929D-D7FB-4F7F-876D-6141560269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4555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1DEB-36EE-44CE-AE3E-8AD09470D16E}" type="datetimeFigureOut">
              <a:rPr lang="sv-SE" smtClean="0"/>
              <a:t>2016-04-14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929D-D7FB-4F7F-876D-6141560269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5443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1DEB-36EE-44CE-AE3E-8AD09470D16E}" type="datetimeFigureOut">
              <a:rPr lang="sv-SE" smtClean="0"/>
              <a:t>2016-04-14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929D-D7FB-4F7F-876D-6141560269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1308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1DEB-36EE-44CE-AE3E-8AD09470D16E}" type="datetimeFigureOut">
              <a:rPr lang="sv-SE" smtClean="0"/>
              <a:t>2016-04-14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929D-D7FB-4F7F-876D-6141560269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6083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1DEB-36EE-44CE-AE3E-8AD09470D16E}" type="datetimeFigureOut">
              <a:rPr lang="sv-SE" smtClean="0"/>
              <a:t>2016-04-14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929D-D7FB-4F7F-876D-6141560269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3456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1DEB-36EE-44CE-AE3E-8AD09470D16E}" type="datetimeFigureOut">
              <a:rPr lang="sv-SE" smtClean="0"/>
              <a:t>2016-04-14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929D-D7FB-4F7F-876D-6141560269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4783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1DEB-36EE-44CE-AE3E-8AD09470D16E}" type="datetimeFigureOut">
              <a:rPr lang="sv-SE" smtClean="0"/>
              <a:t>2016-04-14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929D-D7FB-4F7F-876D-6141560269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7470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1DEB-36EE-44CE-AE3E-8AD09470D16E}" type="datetimeFigureOut">
              <a:rPr lang="sv-SE" smtClean="0"/>
              <a:t>2016-04-14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929D-D7FB-4F7F-876D-6141560269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3882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1DEB-36EE-44CE-AE3E-8AD09470D16E}" type="datetimeFigureOut">
              <a:rPr lang="sv-SE" smtClean="0"/>
              <a:t>2016-04-14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929D-D7FB-4F7F-876D-6141560269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845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1DEB-36EE-44CE-AE3E-8AD09470D16E}" type="datetimeFigureOut">
              <a:rPr lang="sv-SE" smtClean="0"/>
              <a:t>2016-04-14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929D-D7FB-4F7F-876D-6141560269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2873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71DEB-36EE-44CE-AE3E-8AD09470D16E}" type="datetimeFigureOut">
              <a:rPr lang="sv-SE" smtClean="0"/>
              <a:t>2016-04-14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1929D-D7FB-4F7F-876D-6141560269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0221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67" y="1684854"/>
            <a:ext cx="9143933" cy="359755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69843" y="2403510"/>
            <a:ext cx="8604448" cy="2160240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Främja anställning av nyanlända i de gröna näringarna och naturvården </a:t>
            </a:r>
          </a:p>
        </p:txBody>
      </p:sp>
      <p:pic>
        <p:nvPicPr>
          <p:cNvPr id="5" name="Picture 19" descr="https://scontent-arn2-1.xx.fbcdn.net/hphotos-xfa1/v/t1.0-9/543341_369256423118995_880883199_n.jpg?oh=30e049bba6362145611fd7645331f10f&amp;oe=5769E3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233" y="0"/>
            <a:ext cx="2063086" cy="168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0"/>
            <a:ext cx="172819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doa\Pictures\SFI Dorote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" y="5282406"/>
            <a:ext cx="9144000" cy="1575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doa\AppData\Local\Microsoft\Windows\Temporary Internet Files\Content.Outlook\TT0GC40R\Skogsstyrelse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0" y="584199"/>
            <a:ext cx="3222631" cy="74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66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>
                <a:solidFill>
                  <a:srgbClr val="7030A0"/>
                </a:solidFill>
              </a:rPr>
              <a:t>Utveckling - Boende</a:t>
            </a:r>
            <a:endParaRPr lang="sv-SE" b="1" dirty="0">
              <a:solidFill>
                <a:srgbClr val="7030A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Hur kan vi skapa genvägar för boende?</a:t>
            </a:r>
          </a:p>
          <a:p>
            <a:r>
              <a:rPr lang="sv-SE" dirty="0" smtClean="0"/>
              <a:t>Landsbygdsutveckling – Hur kan de nyanlända bo kvar på landsbygden</a:t>
            </a:r>
          </a:p>
          <a:p>
            <a:r>
              <a:rPr lang="sv-SE" dirty="0" smtClean="0"/>
              <a:t>Vilket stöd finns att tillgå?</a:t>
            </a:r>
            <a:endParaRPr lang="sv-SE" dirty="0"/>
          </a:p>
        </p:txBody>
      </p:sp>
      <p:pic>
        <p:nvPicPr>
          <p:cNvPr id="13314" name="Picture 2" descr="C:\Users\doa\Pictures\landsbyg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32169"/>
            <a:ext cx="9144000" cy="2725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71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-23677" y="764704"/>
            <a:ext cx="6732240" cy="1289628"/>
          </a:xfrm>
        </p:spPr>
        <p:txBody>
          <a:bodyPr>
            <a:normAutofit fontScale="90000"/>
          </a:bodyPr>
          <a:lstStyle/>
          <a:p>
            <a:r>
              <a:rPr lang="sv-SE" b="1" dirty="0" smtClean="0">
                <a:solidFill>
                  <a:srgbClr val="7030A0"/>
                </a:solidFill>
              </a:rPr>
              <a:t>Exempel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Introduktions- </a:t>
            </a:r>
            <a:r>
              <a:rPr lang="sv-SE" dirty="0"/>
              <a:t>och attraktionskurser</a:t>
            </a:r>
          </a:p>
        </p:txBody>
      </p:sp>
      <p:pic>
        <p:nvPicPr>
          <p:cNvPr id="3075" name="Picture 3" descr="C:\Users\doa\Pictures\Iphone aug 2015\Mossljung lå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202" y="0"/>
            <a:ext cx="22817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latshållare för innehåll 2"/>
          <p:cNvSpPr>
            <a:spLocks noGrp="1"/>
          </p:cNvSpPr>
          <p:nvPr>
            <p:ph idx="1"/>
          </p:nvPr>
        </p:nvSpPr>
        <p:spPr>
          <a:xfrm>
            <a:off x="539552" y="2492896"/>
            <a:ext cx="5808102" cy="2877774"/>
          </a:xfrm>
        </p:spPr>
        <p:txBody>
          <a:bodyPr/>
          <a:lstStyle/>
          <a:p>
            <a:pPr indent="0">
              <a:buNone/>
            </a:pPr>
            <a:r>
              <a:rPr lang="sv-SE" sz="1800" dirty="0" smtClean="0"/>
              <a:t>Vad </a:t>
            </a:r>
          </a:p>
          <a:p>
            <a:r>
              <a:rPr lang="sv-SE" sz="1800" dirty="0" smtClean="0"/>
              <a:t>Enkla nätbaserade kurser som kombineras med  	studiebesök</a:t>
            </a:r>
          </a:p>
          <a:p>
            <a:r>
              <a:rPr lang="sv-SE" sz="1800" dirty="0" smtClean="0"/>
              <a:t>Översatta till flera språk</a:t>
            </a:r>
          </a:p>
          <a:p>
            <a:r>
              <a:rPr lang="sv-SE" sz="1800" dirty="0" smtClean="0"/>
              <a:t>För användning på asyl- och 			anläggningsboenden och i SFI- utbildningen</a:t>
            </a:r>
          </a:p>
          <a:p>
            <a:r>
              <a:rPr lang="sv-SE" sz="1800" dirty="0" smtClean="0"/>
              <a:t>Ansvarig: SLU</a:t>
            </a:r>
          </a:p>
          <a:p>
            <a:pPr lvl="1"/>
            <a:endParaRPr lang="sv-SE" sz="2200" dirty="0" smtClean="0"/>
          </a:p>
          <a:p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246303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a\Pictures\Iphone jan 16\spireavint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213" y="1235"/>
            <a:ext cx="22607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6203032" cy="1035426"/>
          </a:xfrm>
        </p:spPr>
        <p:txBody>
          <a:bodyPr>
            <a:normAutofit fontScale="90000"/>
          </a:bodyPr>
          <a:lstStyle/>
          <a:p>
            <a:r>
              <a:rPr lang="sv-SE" b="1" dirty="0" smtClean="0">
                <a:solidFill>
                  <a:srgbClr val="7030A0"/>
                </a:solidFill>
              </a:rPr>
              <a:t>Exempel </a:t>
            </a:r>
            <a:br>
              <a:rPr lang="sv-SE" b="1" dirty="0" smtClean="0">
                <a:solidFill>
                  <a:srgbClr val="7030A0"/>
                </a:solidFill>
              </a:rPr>
            </a:br>
            <a:r>
              <a:rPr lang="sv-SE" dirty="0" smtClean="0"/>
              <a:t>Skogen som</a:t>
            </a:r>
            <a:br>
              <a:rPr lang="sv-SE" dirty="0" smtClean="0"/>
            </a:br>
            <a:r>
              <a:rPr lang="sv-SE" dirty="0" smtClean="0"/>
              <a:t>integrationsarena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51520" y="2924945"/>
            <a:ext cx="5915000" cy="2736304"/>
          </a:xfrm>
        </p:spPr>
        <p:txBody>
          <a:bodyPr/>
          <a:lstStyle/>
          <a:p>
            <a:r>
              <a:rPr lang="sv-SE" sz="2800" dirty="0" smtClean="0"/>
              <a:t>Vad: Utbildning på gymnasienivå</a:t>
            </a:r>
          </a:p>
          <a:p>
            <a:r>
              <a:rPr lang="sv-SE" sz="2800" dirty="0" smtClean="0"/>
              <a:t>Ansvarig: SLU och naturbruksgymnasierna</a:t>
            </a:r>
          </a:p>
          <a:p>
            <a:r>
              <a:rPr lang="sv-SE" sz="2800" dirty="0" smtClean="0"/>
              <a:t>Projektledare: Ann Dolling, s-</a:t>
            </a:r>
            <a:r>
              <a:rPr lang="sv-SE" sz="2800" dirty="0" err="1" smtClean="0"/>
              <a:t>fak</a:t>
            </a:r>
            <a:endParaRPr lang="sv-SE" sz="2800" dirty="0" smtClean="0"/>
          </a:p>
          <a:p>
            <a:pPr marL="457200" lvl="1" indent="0">
              <a:buNone/>
            </a:pPr>
            <a:endParaRPr lang="sv-SE" sz="2200" dirty="0" smtClean="0"/>
          </a:p>
          <a:p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361610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323528" y="260648"/>
            <a:ext cx="6491064" cy="1872208"/>
          </a:xfrm>
        </p:spPr>
        <p:txBody>
          <a:bodyPr>
            <a:normAutofit fontScale="90000"/>
          </a:bodyPr>
          <a:lstStyle/>
          <a:p>
            <a:r>
              <a:rPr lang="sv-SE" b="1" dirty="0" smtClean="0">
                <a:solidFill>
                  <a:srgbClr val="7030A0"/>
                </a:solidFill>
              </a:rPr>
              <a:t>Exempel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Grönt språk och arbete – </a:t>
            </a:r>
            <a:br>
              <a:rPr lang="sv-SE" dirty="0" smtClean="0"/>
            </a:br>
            <a:r>
              <a:rPr lang="sv-SE" dirty="0" err="1" smtClean="0"/>
              <a:t>Living</a:t>
            </a:r>
            <a:r>
              <a:rPr lang="sv-SE" dirty="0" smtClean="0"/>
              <a:t> </a:t>
            </a:r>
            <a:r>
              <a:rPr lang="sv-SE" dirty="0" err="1" smtClean="0"/>
              <a:t>lab</a:t>
            </a:r>
            <a:endParaRPr lang="sv-SE" dirty="0"/>
          </a:p>
        </p:txBody>
      </p:sp>
      <p:sp>
        <p:nvSpPr>
          <p:cNvPr id="7" name="Platshållare för innehåll 6"/>
          <p:cNvSpPr>
            <a:spLocks noGrp="1"/>
          </p:cNvSpPr>
          <p:nvPr>
            <p:ph idx="1"/>
          </p:nvPr>
        </p:nvSpPr>
        <p:spPr>
          <a:xfrm>
            <a:off x="107504" y="3068960"/>
            <a:ext cx="6913469" cy="4353935"/>
          </a:xfrm>
        </p:spPr>
        <p:txBody>
          <a:bodyPr/>
          <a:lstStyle/>
          <a:p>
            <a:r>
              <a:rPr lang="sv-SE" sz="2800" dirty="0"/>
              <a:t>Vad: </a:t>
            </a:r>
            <a:r>
              <a:rPr lang="sv-SE" sz="2800" dirty="0" smtClean="0"/>
              <a:t>Integrerad språkträning, praktik och 	samhällskunskap </a:t>
            </a:r>
          </a:p>
          <a:p>
            <a:r>
              <a:rPr lang="sv-SE" sz="2800" dirty="0" smtClean="0"/>
              <a:t>Ansvarig</a:t>
            </a:r>
            <a:r>
              <a:rPr lang="sv-SE" sz="2800" dirty="0"/>
              <a:t>: </a:t>
            </a:r>
            <a:r>
              <a:rPr lang="sv-SE" sz="2800" dirty="0" smtClean="0"/>
              <a:t>SLU i Alnarp</a:t>
            </a:r>
          </a:p>
          <a:p>
            <a:pPr marL="0" indent="0">
              <a:buNone/>
            </a:pPr>
            <a:endParaRPr lang="sv-SE" dirty="0" smtClean="0"/>
          </a:p>
        </p:txBody>
      </p:sp>
      <p:pic>
        <p:nvPicPr>
          <p:cNvPr id="5122" name="Picture 2" descr="C:\Users\doa\Pictures\Iphone aug 2015\Storfors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669" y="0"/>
            <a:ext cx="17733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78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723901"/>
            <a:ext cx="8229600" cy="1762882"/>
          </a:xfrm>
        </p:spPr>
        <p:txBody>
          <a:bodyPr>
            <a:normAutofit fontScale="90000"/>
          </a:bodyPr>
          <a:lstStyle/>
          <a:p>
            <a:pPr algn="ctr"/>
            <a:r>
              <a:rPr lang="sv-SE" b="1" dirty="0" smtClean="0">
                <a:solidFill>
                  <a:srgbClr val="7030A0"/>
                </a:solidFill>
              </a:rPr>
              <a:t>Exempel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Naturbaserad </a:t>
            </a:r>
            <a:r>
              <a:rPr lang="sv-SE" dirty="0"/>
              <a:t>rehabilitering </a:t>
            </a:r>
            <a:r>
              <a:rPr lang="sv-SE" dirty="0" smtClean="0"/>
              <a:t>i etableringsfasen</a:t>
            </a: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2470878"/>
            <a:ext cx="8229600" cy="4353935"/>
          </a:xfrm>
        </p:spPr>
        <p:txBody>
          <a:bodyPr/>
          <a:lstStyle/>
          <a:p>
            <a:pPr indent="0">
              <a:buNone/>
            </a:pPr>
            <a:r>
              <a:rPr lang="sv-SE" sz="2400" dirty="0" smtClean="0"/>
              <a:t>Mål: </a:t>
            </a:r>
          </a:p>
          <a:p>
            <a:pPr marL="342900" indent="-342900"/>
            <a:r>
              <a:rPr lang="sv-SE" sz="2400" dirty="0" smtClean="0"/>
              <a:t>att </a:t>
            </a:r>
            <a:r>
              <a:rPr lang="sv-SE" sz="2400" dirty="0"/>
              <a:t>hitta metoder för en hållbar integrering av </a:t>
            </a:r>
            <a:r>
              <a:rPr lang="sv-SE" sz="2400" dirty="0" smtClean="0"/>
              <a:t>flyktingar</a:t>
            </a:r>
          </a:p>
          <a:p>
            <a:pPr marL="342900" indent="-342900"/>
            <a:r>
              <a:rPr lang="sv-SE" sz="2400" dirty="0"/>
              <a:t>förbättra </a:t>
            </a:r>
            <a:r>
              <a:rPr lang="sv-SE" sz="2400" dirty="0" smtClean="0"/>
              <a:t>funktion, hälsa </a:t>
            </a:r>
            <a:r>
              <a:rPr lang="sv-SE" sz="2400" dirty="0"/>
              <a:t>samt </a:t>
            </a:r>
            <a:r>
              <a:rPr lang="sv-SE" sz="2400" dirty="0" smtClean="0"/>
              <a:t>arbetsförmåga hos nyanlända med funktionsnedsättning och/eller posttraumatisk stress</a:t>
            </a:r>
          </a:p>
        </p:txBody>
      </p:sp>
      <p:pic>
        <p:nvPicPr>
          <p:cNvPr id="4" name="Picture 2" descr="C:\Users\doa\Pictures\Backnejli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0170"/>
            <a:ext cx="9144000" cy="224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19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424936" cy="1143000"/>
          </a:xfrm>
        </p:spPr>
        <p:txBody>
          <a:bodyPr>
            <a:normAutofit fontScale="90000"/>
          </a:bodyPr>
          <a:lstStyle/>
          <a:p>
            <a:r>
              <a:rPr lang="sv-SE" b="1" dirty="0">
                <a:solidFill>
                  <a:srgbClr val="7030A0"/>
                </a:solidFill>
              </a:rPr>
              <a:t>Uppdraget</a:t>
            </a:r>
            <a:br>
              <a:rPr lang="sv-SE" b="1" dirty="0">
                <a:solidFill>
                  <a:srgbClr val="7030A0"/>
                </a:solidFill>
              </a:rPr>
            </a:br>
            <a:r>
              <a:rPr lang="sv-SE" b="1" dirty="0">
                <a:solidFill>
                  <a:srgbClr val="7030A0"/>
                </a:solidFill>
              </a:rPr>
              <a:t>En effektiv väg till de gröna </a:t>
            </a:r>
            <a:r>
              <a:rPr lang="sv-SE" b="1" dirty="0" smtClean="0">
                <a:solidFill>
                  <a:srgbClr val="7030A0"/>
                </a:solidFill>
              </a:rPr>
              <a:t>näringarna</a:t>
            </a: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82352" y="1340768"/>
            <a:ext cx="8579296" cy="3993307"/>
          </a:xfrm>
        </p:spPr>
        <p:txBody>
          <a:bodyPr>
            <a:normAutofit fontScale="92500" lnSpcReduction="10000"/>
          </a:bodyPr>
          <a:lstStyle/>
          <a:p>
            <a:endParaRPr lang="sv-SE" sz="3500" dirty="0" smtClean="0"/>
          </a:p>
          <a:p>
            <a:r>
              <a:rPr lang="sv-SE" sz="3500" dirty="0" smtClean="0"/>
              <a:t>Samarbete mellan SKS, AF, SLU</a:t>
            </a:r>
          </a:p>
          <a:p>
            <a:r>
              <a:rPr lang="sv-SE" sz="3600" dirty="0" smtClean="0"/>
              <a:t>Visa </a:t>
            </a:r>
            <a:r>
              <a:rPr lang="sv-SE" sz="3600" dirty="0"/>
              <a:t>på de möjligheter som finns</a:t>
            </a:r>
          </a:p>
          <a:p>
            <a:r>
              <a:rPr lang="sv-SE" sz="3600" dirty="0"/>
              <a:t>Föreslå förändringar i regelverk för förbättring</a:t>
            </a:r>
          </a:p>
          <a:p>
            <a:r>
              <a:rPr lang="sv-SE" sz="3600" dirty="0"/>
              <a:t>Sprida kunskapen i hela samhället och till andra </a:t>
            </a:r>
            <a:r>
              <a:rPr lang="sv-SE" sz="3600" dirty="0" smtClean="0"/>
              <a:t>branscher</a:t>
            </a:r>
          </a:p>
          <a:p>
            <a:r>
              <a:rPr lang="sv-SE" sz="3600" dirty="0">
                <a:solidFill>
                  <a:srgbClr val="7030A0"/>
                </a:solidFill>
              </a:rPr>
              <a:t>Slutrapport 31 jan  2017</a:t>
            </a:r>
          </a:p>
          <a:p>
            <a:endParaRPr lang="sv-SE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sv-SE" sz="3500" dirty="0" smtClean="0"/>
          </a:p>
        </p:txBody>
      </p:sp>
      <p:pic>
        <p:nvPicPr>
          <p:cNvPr id="5" name="Picture 2" descr="C:\Users\doa\Pictures\Skolskogen Doro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176"/>
            <a:ext cx="9144000" cy="257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58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>
                <a:solidFill>
                  <a:srgbClr val="7030A0"/>
                </a:solidFill>
              </a:rPr>
              <a:t>Andra uppdrag</a:t>
            </a:r>
            <a:endParaRPr lang="sv-SE" b="1" dirty="0">
              <a:solidFill>
                <a:srgbClr val="7030A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A</a:t>
            </a:r>
            <a:r>
              <a:rPr lang="sv-SE" dirty="0" smtClean="0"/>
              <a:t>nalys av arbetskraftsbehovet i de gröna näringarna – AF</a:t>
            </a:r>
          </a:p>
          <a:p>
            <a:r>
              <a:rPr lang="sv-SE" dirty="0"/>
              <a:t>B</a:t>
            </a:r>
            <a:r>
              <a:rPr lang="sv-SE" dirty="0" smtClean="0"/>
              <a:t>oende och praktikplatser - LRF</a:t>
            </a:r>
          </a:p>
          <a:p>
            <a:endParaRPr lang="sv-SE" dirty="0"/>
          </a:p>
        </p:txBody>
      </p:sp>
      <p:pic>
        <p:nvPicPr>
          <p:cNvPr id="3074" name="Picture 2" descr="C:\Users\doa\Pictures\Bäcksjö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9144000" cy="356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4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>
                <a:solidFill>
                  <a:srgbClr val="7030A0"/>
                </a:solidFill>
              </a:rPr>
              <a:t>Kartläggning</a:t>
            </a:r>
            <a:endParaRPr lang="sv-SE" b="1" dirty="0">
              <a:solidFill>
                <a:srgbClr val="7030A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4660" y="1124744"/>
            <a:ext cx="8856984" cy="4525963"/>
          </a:xfrm>
        </p:spPr>
        <p:txBody>
          <a:bodyPr>
            <a:normAutofit/>
          </a:bodyPr>
          <a:lstStyle/>
          <a:p>
            <a:r>
              <a:rPr lang="sv-SE" dirty="0" smtClean="0"/>
              <a:t>Yrkesgrupper och arbetskraftsbehov</a:t>
            </a:r>
          </a:p>
          <a:p>
            <a:r>
              <a:rPr lang="sv-SE" dirty="0" smtClean="0"/>
              <a:t>Vägen till egenförsörjning</a:t>
            </a:r>
          </a:p>
          <a:p>
            <a:r>
              <a:rPr lang="sv-SE" dirty="0" smtClean="0"/>
              <a:t>Kunskapsläget–utbildningar- </a:t>
            </a:r>
            <a:r>
              <a:rPr lang="sv-SE" dirty="0"/>
              <a:t>u</a:t>
            </a:r>
            <a:r>
              <a:rPr lang="sv-SE" dirty="0" smtClean="0"/>
              <a:t>tbildningsbehovet</a:t>
            </a:r>
          </a:p>
          <a:p>
            <a:r>
              <a:rPr lang="sv-SE" dirty="0"/>
              <a:t>Validering av utbildning och yrken</a:t>
            </a:r>
          </a:p>
          <a:p>
            <a:r>
              <a:rPr lang="sv-SE" dirty="0"/>
              <a:t>Arbetsmarknadspolitiska projekt </a:t>
            </a:r>
          </a:p>
          <a:p>
            <a:pPr lvl="1"/>
            <a:r>
              <a:rPr lang="sv-SE" dirty="0"/>
              <a:t>Visa på ”best </a:t>
            </a:r>
            <a:r>
              <a:rPr lang="sv-SE" dirty="0" err="1"/>
              <a:t>practice</a:t>
            </a:r>
            <a:r>
              <a:rPr lang="sv-SE" dirty="0"/>
              <a:t>”</a:t>
            </a:r>
          </a:p>
          <a:p>
            <a:pPr lvl="1"/>
            <a:r>
              <a:rPr lang="sv-SE" dirty="0"/>
              <a:t>Beskriva hinder och möjligheter</a:t>
            </a:r>
          </a:p>
          <a:p>
            <a:endParaRPr lang="sv-SE" dirty="0" smtClean="0"/>
          </a:p>
          <a:p>
            <a:endParaRPr lang="sv-SE" dirty="0"/>
          </a:p>
        </p:txBody>
      </p:sp>
      <p:pic>
        <p:nvPicPr>
          <p:cNvPr id="8194" name="Picture 2" descr="C:\Users\doa\Pictures\Backnejli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55087"/>
            <a:ext cx="9144000" cy="170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87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42398" y="332656"/>
            <a:ext cx="8229600" cy="1143000"/>
          </a:xfrm>
        </p:spPr>
        <p:txBody>
          <a:bodyPr/>
          <a:lstStyle/>
          <a:p>
            <a:r>
              <a:rPr lang="sv-SE" b="1" dirty="0" smtClean="0">
                <a:solidFill>
                  <a:srgbClr val="7030A0"/>
                </a:solidFill>
              </a:rPr>
              <a:t>Utveckling - Intresse</a:t>
            </a:r>
            <a:endParaRPr lang="sv-SE" b="1" dirty="0">
              <a:solidFill>
                <a:srgbClr val="7030A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42398" y="148478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v-SE" dirty="0" smtClean="0"/>
              <a:t>Skapa intresse och motivation för de gröna näringarna</a:t>
            </a:r>
          </a:p>
          <a:p>
            <a:r>
              <a:rPr lang="sv-SE" dirty="0" smtClean="0"/>
              <a:t>hos de nyanlända</a:t>
            </a:r>
          </a:p>
          <a:p>
            <a:r>
              <a:rPr lang="sv-SE" dirty="0"/>
              <a:t>g</a:t>
            </a:r>
            <a:r>
              <a:rPr lang="sv-SE" dirty="0" smtClean="0"/>
              <a:t>enom aktiviteter på anläggningsboenden</a:t>
            </a:r>
          </a:p>
          <a:p>
            <a:pPr marL="0" indent="0">
              <a:buNone/>
            </a:pPr>
            <a:endParaRPr lang="sv-SE" dirty="0" smtClean="0"/>
          </a:p>
          <a:p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endParaRPr lang="sv-SE" dirty="0" smtClean="0"/>
          </a:p>
          <a:p>
            <a:endParaRPr lang="sv-SE" dirty="0"/>
          </a:p>
        </p:txBody>
      </p:sp>
      <p:pic>
        <p:nvPicPr>
          <p:cNvPr id="5124" name="Picture 4" descr="C:\Users\doa\Pictures\tulpaner smala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39" y="4293096"/>
            <a:ext cx="9144000" cy="278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75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>
                <a:solidFill>
                  <a:srgbClr val="7030A0"/>
                </a:solidFill>
              </a:rPr>
              <a:t>Utveckling - Utbildning</a:t>
            </a:r>
            <a:endParaRPr lang="sv-SE" b="1" dirty="0">
              <a:solidFill>
                <a:srgbClr val="7030A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Skapa samverkan mellan</a:t>
            </a:r>
          </a:p>
          <a:p>
            <a:pPr lvl="1"/>
            <a:r>
              <a:rPr lang="sv-SE" dirty="0" smtClean="0"/>
              <a:t>utbildningar</a:t>
            </a:r>
          </a:p>
          <a:p>
            <a:pPr lvl="1"/>
            <a:r>
              <a:rPr lang="sv-SE" dirty="0" smtClean="0"/>
              <a:t>utbildning och praktik</a:t>
            </a:r>
          </a:p>
          <a:p>
            <a:pPr lvl="1"/>
            <a:r>
              <a:rPr lang="sv-SE" dirty="0"/>
              <a:t>u</a:t>
            </a:r>
            <a:r>
              <a:rPr lang="sv-SE" dirty="0" smtClean="0"/>
              <a:t>tbildning och arbete</a:t>
            </a:r>
          </a:p>
          <a:p>
            <a:pPr marL="514350" indent="-457200"/>
            <a:r>
              <a:rPr lang="sv-SE" dirty="0" smtClean="0"/>
              <a:t>Skräddarsy utbildning för målgruppen</a:t>
            </a:r>
          </a:p>
          <a:p>
            <a:pPr marL="514350" indent="-457200"/>
            <a:r>
              <a:rPr lang="sv-SE" dirty="0" smtClean="0"/>
              <a:t>Utnyttja utbildningsanordnare effektivt</a:t>
            </a:r>
          </a:p>
          <a:p>
            <a:pPr marL="514350" indent="-457200"/>
            <a:r>
              <a:rPr lang="sv-SE" dirty="0" smtClean="0"/>
              <a:t>Utveckla snabbspår för de med yrkeskompetens</a:t>
            </a:r>
          </a:p>
          <a:p>
            <a:pPr lvl="1"/>
            <a:endParaRPr lang="sv-SE" dirty="0"/>
          </a:p>
        </p:txBody>
      </p:sp>
      <p:pic>
        <p:nvPicPr>
          <p:cNvPr id="11267" name="Picture 3" descr="L:\Iphonefoton\2015-05-08 16.32.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324245"/>
            <a:ext cx="1761660" cy="23488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14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548680"/>
            <a:ext cx="7437512" cy="1143000"/>
          </a:xfrm>
        </p:spPr>
        <p:txBody>
          <a:bodyPr/>
          <a:lstStyle/>
          <a:p>
            <a:r>
              <a:rPr lang="sv-SE" b="1" dirty="0" smtClean="0">
                <a:solidFill>
                  <a:srgbClr val="7030A0"/>
                </a:solidFill>
              </a:rPr>
              <a:t>Utveckling - Praktik</a:t>
            </a:r>
            <a:endParaRPr lang="sv-SE" b="1" dirty="0">
              <a:solidFill>
                <a:srgbClr val="7030A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11560" y="206084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v-SE" dirty="0" smtClean="0"/>
              <a:t>Praktikplatser</a:t>
            </a:r>
          </a:p>
          <a:p>
            <a:pPr marL="541338" lvl="1" indent="-274638">
              <a:buFont typeface="Arial" panose="020B0604020202020204" pitchFamily="34" charset="0"/>
              <a:buChar char="•"/>
            </a:pPr>
            <a:r>
              <a:rPr lang="sv-SE" dirty="0" smtClean="0"/>
              <a:t>Hur kan de säkerställas?</a:t>
            </a:r>
          </a:p>
          <a:p>
            <a:pPr marL="541338" lvl="1" indent="-274638">
              <a:buFont typeface="Arial" panose="020B0604020202020204" pitchFamily="34" charset="0"/>
              <a:buChar char="•"/>
            </a:pPr>
            <a:r>
              <a:rPr lang="sv-SE" dirty="0" smtClean="0"/>
              <a:t>Hur hittar vi fler?</a:t>
            </a:r>
          </a:p>
          <a:p>
            <a:pPr marL="541338" lvl="1" indent="-274638">
              <a:buFont typeface="Arial" panose="020B0604020202020204" pitchFamily="34" charset="0"/>
              <a:buChar char="•"/>
            </a:pPr>
            <a:r>
              <a:rPr lang="sv-SE" dirty="0" smtClean="0"/>
              <a:t>Hur effektiviserar vi samarbetet </a:t>
            </a:r>
          </a:p>
          <a:p>
            <a:pPr marL="541338" lvl="1" indent="-266700">
              <a:buNone/>
            </a:pPr>
            <a:r>
              <a:rPr lang="sv-SE" dirty="0"/>
              <a:t>	</a:t>
            </a:r>
            <a:r>
              <a:rPr lang="sv-SE" dirty="0" smtClean="0"/>
              <a:t>mellan myndigheter/organisationer?</a:t>
            </a:r>
          </a:p>
          <a:p>
            <a:endParaRPr lang="sv-SE" dirty="0" smtClean="0"/>
          </a:p>
          <a:p>
            <a:endParaRPr lang="sv-SE" dirty="0" smtClean="0"/>
          </a:p>
          <a:p>
            <a:endParaRPr lang="sv-SE" dirty="0"/>
          </a:p>
        </p:txBody>
      </p:sp>
      <p:pic>
        <p:nvPicPr>
          <p:cNvPr id="7170" name="Picture 2" descr="C:\Users\doa\Pictures\Botrychi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069" y="0"/>
            <a:ext cx="23689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85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>
                <a:solidFill>
                  <a:srgbClr val="7030A0"/>
                </a:solidFill>
              </a:rPr>
              <a:t>Utveckling – Fler arbetstillfällen</a:t>
            </a:r>
            <a:endParaRPr lang="sv-SE" b="1" dirty="0">
              <a:solidFill>
                <a:srgbClr val="7030A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Offentliga anställningar – Hur kan myndigheter samverka för att skapa anställning?</a:t>
            </a:r>
          </a:p>
          <a:p>
            <a:r>
              <a:rPr lang="sv-SE" dirty="0" smtClean="0"/>
              <a:t>Ökat arbetskraftsbehov – Var kan nya arbetstillfällen skapas?</a:t>
            </a:r>
          </a:p>
          <a:p>
            <a:r>
              <a:rPr lang="sv-SE" dirty="0" smtClean="0"/>
              <a:t>Ta fram åtgärder för att stimulera anställning</a:t>
            </a:r>
          </a:p>
          <a:p>
            <a:r>
              <a:rPr lang="sv-SE" dirty="0" smtClean="0"/>
              <a:t>Kan vi påverka arbetskraftsimporten?</a:t>
            </a:r>
            <a:endParaRPr lang="sv-SE" dirty="0"/>
          </a:p>
        </p:txBody>
      </p:sp>
      <p:pic>
        <p:nvPicPr>
          <p:cNvPr id="6146" name="Picture 2" descr="C:\Users\doa\Pictures\tall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5224"/>
            <a:ext cx="9144000" cy="151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61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43000"/>
          </a:xfrm>
        </p:spPr>
        <p:txBody>
          <a:bodyPr/>
          <a:lstStyle/>
          <a:p>
            <a:r>
              <a:rPr lang="sv-SE" b="1" dirty="0" smtClean="0">
                <a:solidFill>
                  <a:srgbClr val="7030A0"/>
                </a:solidFill>
              </a:rPr>
              <a:t>Utveckling - Eget företagande</a:t>
            </a:r>
            <a:endParaRPr lang="sv-SE" b="1" dirty="0">
              <a:solidFill>
                <a:srgbClr val="7030A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2093517"/>
            <a:ext cx="8229600" cy="4525963"/>
          </a:xfrm>
        </p:spPr>
        <p:txBody>
          <a:bodyPr/>
          <a:lstStyle/>
          <a:p>
            <a:r>
              <a:rPr lang="sv-SE" dirty="0" smtClean="0"/>
              <a:t>Hur hittar vi de som vill starta eget?</a:t>
            </a:r>
          </a:p>
          <a:p>
            <a:r>
              <a:rPr lang="sv-SE" dirty="0" smtClean="0"/>
              <a:t>Vilket stöd behöver de?</a:t>
            </a:r>
            <a:endParaRPr lang="sv-SE" dirty="0"/>
          </a:p>
        </p:txBody>
      </p:sp>
      <p:pic>
        <p:nvPicPr>
          <p:cNvPr id="8" name="Picture 3" descr="C:\Users\doa\Pictures\Skota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56499"/>
            <a:ext cx="9144000" cy="250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20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319</TotalTime>
  <Words>289</Words>
  <Application>Microsoft Office PowerPoint</Application>
  <PresentationFormat>Bildspel på skärmen (4:3)</PresentationFormat>
  <Paragraphs>72</Paragraphs>
  <Slides>14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5" baseType="lpstr">
      <vt:lpstr>Office-tema</vt:lpstr>
      <vt:lpstr>Främja anställning av nyanlända i de gröna näringarna och naturvården </vt:lpstr>
      <vt:lpstr>Uppdraget En effektiv väg till de gröna näringarna </vt:lpstr>
      <vt:lpstr>Andra uppdrag</vt:lpstr>
      <vt:lpstr>Kartläggning</vt:lpstr>
      <vt:lpstr>Utveckling - Intresse</vt:lpstr>
      <vt:lpstr>Utveckling - Utbildning</vt:lpstr>
      <vt:lpstr>Utveckling - Praktik</vt:lpstr>
      <vt:lpstr>Utveckling – Fler arbetstillfällen</vt:lpstr>
      <vt:lpstr>Utveckling - Eget företagande</vt:lpstr>
      <vt:lpstr>Utveckling - Boende</vt:lpstr>
      <vt:lpstr>Exempel Introduktions- och attraktionskurser</vt:lpstr>
      <vt:lpstr>Exempel  Skogen som integrationsarena</vt:lpstr>
      <vt:lpstr>Exempel Grönt språk och arbete –  Living lab</vt:lpstr>
      <vt:lpstr>Exempel Naturbaserad rehabilitering i etableringsfasen </vt:lpstr>
    </vt:vector>
  </TitlesOfParts>
  <Company>SLU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Främja anställning av nyanlända i de gröna näringarna och naturvården</dc:title>
  <dc:creator>Ann Dolling</dc:creator>
  <cp:lastModifiedBy>bo wiberg</cp:lastModifiedBy>
  <cp:revision>27</cp:revision>
  <dcterms:created xsi:type="dcterms:W3CDTF">2016-02-24T14:40:41Z</dcterms:created>
  <dcterms:modified xsi:type="dcterms:W3CDTF">2016-04-14T08:22:23Z</dcterms:modified>
</cp:coreProperties>
</file>