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26"/>
  </p:notesMasterIdLst>
  <p:handoutMasterIdLst>
    <p:handoutMasterId r:id="rId27"/>
  </p:handoutMasterIdLst>
  <p:sldIdLst>
    <p:sldId id="333" r:id="rId3"/>
    <p:sldId id="320" r:id="rId4"/>
    <p:sldId id="365" r:id="rId5"/>
    <p:sldId id="295" r:id="rId6"/>
    <p:sldId id="357" r:id="rId7"/>
    <p:sldId id="284" r:id="rId8"/>
    <p:sldId id="296" r:id="rId9"/>
    <p:sldId id="307" r:id="rId10"/>
    <p:sldId id="335" r:id="rId11"/>
    <p:sldId id="341" r:id="rId12"/>
    <p:sldId id="350" r:id="rId13"/>
    <p:sldId id="359" r:id="rId14"/>
    <p:sldId id="360" r:id="rId15"/>
    <p:sldId id="356" r:id="rId16"/>
    <p:sldId id="358" r:id="rId17"/>
    <p:sldId id="361" r:id="rId18"/>
    <p:sldId id="362" r:id="rId19"/>
    <p:sldId id="371" r:id="rId20"/>
    <p:sldId id="374" r:id="rId21"/>
    <p:sldId id="372" r:id="rId22"/>
    <p:sldId id="373" r:id="rId23"/>
    <p:sldId id="366" r:id="rId24"/>
    <p:sldId id="363" r:id="rId25"/>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atsson" initials="AM"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713" autoAdjust="0"/>
  </p:normalViewPr>
  <p:slideViewPr>
    <p:cSldViewPr>
      <p:cViewPr varScale="1">
        <p:scale>
          <a:sx n="80" d="100"/>
          <a:sy n="80" d="100"/>
        </p:scale>
        <p:origin x="245"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21C68-0CE5-47DF-B86C-4D35A4D8B275}" type="doc">
      <dgm:prSet loTypeId="urn:microsoft.com/office/officeart/2009/3/layout/StepUpProcess" loCatId="process" qsTypeId="urn:microsoft.com/office/officeart/2005/8/quickstyle/3d2" qsCatId="3D" csTypeId="urn:microsoft.com/office/officeart/2005/8/colors/colorful5" csCatId="colorful" phldr="1"/>
      <dgm:spPr/>
      <dgm:t>
        <a:bodyPr/>
        <a:lstStyle/>
        <a:p>
          <a:endParaRPr lang="nb-NO"/>
        </a:p>
      </dgm:t>
    </dgm:pt>
    <dgm:pt modelId="{EB381307-D900-45EB-89E5-D3ED83D4DEF0}">
      <dgm:prSet phldrT="[Tekst]" custT="1"/>
      <dgm:spPr/>
      <dgm:t>
        <a:bodyPr/>
        <a:lstStyle/>
        <a:p>
          <a:r>
            <a:rPr lang="nb-NO" sz="1400" b="1" dirty="0" smtClean="0"/>
            <a:t>Bedriftene</a:t>
          </a:r>
          <a:r>
            <a:rPr lang="nb-NO" sz="1300" dirty="0" smtClean="0"/>
            <a:t>: </a:t>
          </a:r>
        </a:p>
        <a:p>
          <a:pPr>
            <a:tabLst>
              <a:tab pos="90488" algn="l"/>
            </a:tabLst>
          </a:pPr>
          <a:r>
            <a:rPr lang="nb-NO" sz="1300" dirty="0" smtClean="0"/>
            <a:t>- Utvikler attraktive produkter 	for int. marked/ målgruppe</a:t>
          </a:r>
        </a:p>
        <a:p>
          <a:pPr>
            <a:tabLst>
              <a:tab pos="90488" algn="l"/>
            </a:tabLst>
          </a:pPr>
          <a:r>
            <a:rPr lang="nb-NO" sz="1300" dirty="0" smtClean="0"/>
            <a:t>- Kvalitetssikring</a:t>
          </a:r>
        </a:p>
        <a:p>
          <a:pPr>
            <a:tabLst>
              <a:tab pos="90488" algn="l"/>
            </a:tabLst>
          </a:pPr>
          <a:r>
            <a:rPr lang="nb-NO" sz="1300" dirty="0" smtClean="0"/>
            <a:t>- Utvikler bedriftens eksport-	modenhet</a:t>
          </a:r>
        </a:p>
        <a:p>
          <a:pPr>
            <a:tabLst>
              <a:tab pos="90488" algn="l"/>
            </a:tabLst>
          </a:pPr>
          <a:r>
            <a:rPr lang="nb-NO" sz="1300" dirty="0" smtClean="0"/>
            <a:t>- Selger/markedsfører på 	nasjonalt/skandinavisk 	marked som </a:t>
          </a:r>
          <a:r>
            <a:rPr lang="nb-NO" sz="1300" dirty="0" err="1" smtClean="0"/>
            <a:t>idag</a:t>
          </a:r>
          <a:endParaRPr lang="nb-NO" sz="1300" dirty="0"/>
        </a:p>
      </dgm:t>
    </dgm:pt>
    <dgm:pt modelId="{CC84DD6F-BAC5-4DEC-A0F4-0537403810D8}" type="parTrans" cxnId="{945F5BBE-D89C-4912-9704-EFA096FDF165}">
      <dgm:prSet/>
      <dgm:spPr/>
      <dgm:t>
        <a:bodyPr/>
        <a:lstStyle/>
        <a:p>
          <a:endParaRPr lang="nb-NO"/>
        </a:p>
      </dgm:t>
    </dgm:pt>
    <dgm:pt modelId="{E42A4C5B-7AA8-4BE0-97C6-8DA75DF88026}" type="sibTrans" cxnId="{945F5BBE-D89C-4912-9704-EFA096FDF165}">
      <dgm:prSet/>
      <dgm:spPr/>
      <dgm:t>
        <a:bodyPr/>
        <a:lstStyle/>
        <a:p>
          <a:endParaRPr lang="nb-NO"/>
        </a:p>
      </dgm:t>
    </dgm:pt>
    <dgm:pt modelId="{424708E3-E006-40D5-AC90-08F92A8A5CA2}">
      <dgm:prSet phldrT="[Tekst]" custT="1"/>
      <dgm:spPr/>
      <dgm:t>
        <a:bodyPr/>
        <a:lstStyle/>
        <a:p>
          <a:r>
            <a:rPr lang="nb-NO" sz="1400" b="1" dirty="0" smtClean="0"/>
            <a:t>Scandinavian</a:t>
          </a:r>
          <a:r>
            <a:rPr lang="nb-NO" sz="1400" dirty="0" smtClean="0"/>
            <a:t> </a:t>
          </a:r>
          <a:r>
            <a:rPr lang="nb-NO" sz="1400" b="1" dirty="0" smtClean="0"/>
            <a:t>Mountains</a:t>
          </a:r>
          <a:r>
            <a:rPr lang="nb-NO" sz="1300" dirty="0" smtClean="0"/>
            <a:t>: </a:t>
          </a:r>
        </a:p>
        <a:p>
          <a:pPr>
            <a:tabLst>
              <a:tab pos="90488" algn="l"/>
            </a:tabLst>
          </a:pPr>
          <a:r>
            <a:rPr lang="nb-NO" sz="1300" dirty="0" smtClean="0"/>
            <a:t>- Kjenner og beslutter marked, 	målgrupper og salgsledd</a:t>
          </a:r>
        </a:p>
        <a:p>
          <a:pPr>
            <a:tabLst>
              <a:tab pos="90488" algn="l"/>
            </a:tabLst>
          </a:pPr>
          <a:r>
            <a:rPr lang="nb-NO" sz="1300" dirty="0" smtClean="0"/>
            <a:t>- «Bestiller» og </a:t>
          </a:r>
          <a:r>
            <a:rPr lang="nb-NO" sz="1300" dirty="0" err="1" smtClean="0"/>
            <a:t>kvalitetssikrer</a:t>
          </a:r>
          <a:r>
            <a:rPr lang="nb-NO" sz="1300" dirty="0" smtClean="0"/>
            <a:t> 	produkter og pakker fra 	destinasjonene </a:t>
          </a:r>
        </a:p>
        <a:p>
          <a:pPr>
            <a:tabLst>
              <a:tab pos="90488" algn="l"/>
            </a:tabLst>
          </a:pPr>
          <a:r>
            <a:rPr lang="nb-NO" sz="1300" dirty="0" smtClean="0"/>
            <a:t>- Samordner mot salgsleddet, 	markedsfører</a:t>
          </a:r>
          <a:endParaRPr lang="nb-NO" sz="1300" dirty="0"/>
        </a:p>
      </dgm:t>
    </dgm:pt>
    <dgm:pt modelId="{A8F72737-809B-49C4-96F5-2AB69C774495}" type="parTrans" cxnId="{32819DCF-FC99-44D3-95B4-826D0F0159CE}">
      <dgm:prSet/>
      <dgm:spPr/>
      <dgm:t>
        <a:bodyPr/>
        <a:lstStyle/>
        <a:p>
          <a:endParaRPr lang="nb-NO"/>
        </a:p>
      </dgm:t>
    </dgm:pt>
    <dgm:pt modelId="{166A6163-C699-4743-890A-45016D509D62}" type="sibTrans" cxnId="{32819DCF-FC99-44D3-95B4-826D0F0159CE}">
      <dgm:prSet/>
      <dgm:spPr/>
      <dgm:t>
        <a:bodyPr/>
        <a:lstStyle/>
        <a:p>
          <a:endParaRPr lang="nb-NO"/>
        </a:p>
      </dgm:t>
    </dgm:pt>
    <dgm:pt modelId="{52A5BA59-6DC7-4E88-90C0-55FBDDFC9D55}">
      <dgm:prSet phldrT="[Tekst]" custT="1"/>
      <dgm:spPr/>
      <dgm:t>
        <a:bodyPr/>
        <a:lstStyle/>
        <a:p>
          <a:r>
            <a:rPr lang="nb-NO" sz="1400" b="1" dirty="0" smtClean="0"/>
            <a:t>Destinasjonsselskapene</a:t>
          </a:r>
          <a:endParaRPr lang="nb-NO" sz="1300" b="1" dirty="0" smtClean="0"/>
        </a:p>
        <a:p>
          <a:pPr>
            <a:tabLst>
              <a:tab pos="90488" algn="l"/>
            </a:tabLst>
          </a:pPr>
          <a:r>
            <a:rPr lang="nb-NO" sz="1300" dirty="0" smtClean="0"/>
            <a:t>- Utvikler reisemålet for int. 	marked (eksportmognad)</a:t>
          </a:r>
        </a:p>
        <a:p>
          <a:pPr>
            <a:tabLst>
              <a:tab pos="90488" algn="l"/>
            </a:tabLst>
          </a:pPr>
          <a:r>
            <a:rPr lang="nb-NO" sz="1300" dirty="0" smtClean="0"/>
            <a:t>- Utvikler int. produkter og 	pakker sammen med 	bedriftene </a:t>
          </a:r>
        </a:p>
        <a:p>
          <a:pPr>
            <a:tabLst>
              <a:tab pos="90488" algn="l"/>
            </a:tabLst>
          </a:pPr>
          <a:r>
            <a:rPr lang="nb-NO" sz="1300" dirty="0" smtClean="0"/>
            <a:t>- Samordner reisemålets 	salg/markedsføring på 	nasjonalt/skandinavisk 	marked som i dag</a:t>
          </a:r>
        </a:p>
        <a:p>
          <a:pPr>
            <a:tabLst>
              <a:tab pos="90488" algn="l"/>
            </a:tabLst>
          </a:pPr>
          <a:endParaRPr lang="nb-NO" sz="1300" dirty="0"/>
        </a:p>
      </dgm:t>
    </dgm:pt>
    <dgm:pt modelId="{911BDD0A-5551-4E7F-B301-D207AF44C682}" type="sibTrans" cxnId="{93F1D28E-E066-41B6-8435-63A46F0F1FC0}">
      <dgm:prSet/>
      <dgm:spPr/>
      <dgm:t>
        <a:bodyPr/>
        <a:lstStyle/>
        <a:p>
          <a:endParaRPr lang="nb-NO"/>
        </a:p>
      </dgm:t>
    </dgm:pt>
    <dgm:pt modelId="{A42BC2CC-7B6A-4AA5-9FD1-B6F15029598C}" type="parTrans" cxnId="{93F1D28E-E066-41B6-8435-63A46F0F1FC0}">
      <dgm:prSet/>
      <dgm:spPr/>
      <dgm:t>
        <a:bodyPr/>
        <a:lstStyle/>
        <a:p>
          <a:endParaRPr lang="nb-NO"/>
        </a:p>
      </dgm:t>
    </dgm:pt>
    <dgm:pt modelId="{C0AE417B-0FFC-469B-86B9-E9190DE72158}" type="pres">
      <dgm:prSet presAssocID="{42721C68-0CE5-47DF-B86C-4D35A4D8B275}" presName="rootnode" presStyleCnt="0">
        <dgm:presLayoutVars>
          <dgm:chMax/>
          <dgm:chPref/>
          <dgm:dir/>
          <dgm:animLvl val="lvl"/>
        </dgm:presLayoutVars>
      </dgm:prSet>
      <dgm:spPr/>
      <dgm:t>
        <a:bodyPr/>
        <a:lstStyle/>
        <a:p>
          <a:endParaRPr lang="nb-NO"/>
        </a:p>
      </dgm:t>
    </dgm:pt>
    <dgm:pt modelId="{CA6ED3BE-50E1-4A0D-973D-1DAEAAD993F8}" type="pres">
      <dgm:prSet presAssocID="{EB381307-D900-45EB-89E5-D3ED83D4DEF0}" presName="composite" presStyleCnt="0"/>
      <dgm:spPr/>
    </dgm:pt>
    <dgm:pt modelId="{115E2377-D50A-4B6C-AE53-180F818B80F7}" type="pres">
      <dgm:prSet presAssocID="{EB381307-D900-45EB-89E5-D3ED83D4DEF0}" presName="LShape" presStyleLbl="alignNode1" presStyleIdx="0" presStyleCnt="5"/>
      <dgm:spPr/>
    </dgm:pt>
    <dgm:pt modelId="{89B21422-A8F0-4825-BB3E-7E2926A33761}" type="pres">
      <dgm:prSet presAssocID="{EB381307-D900-45EB-89E5-D3ED83D4DEF0}" presName="ParentText" presStyleLbl="revTx" presStyleIdx="0" presStyleCnt="3">
        <dgm:presLayoutVars>
          <dgm:chMax val="0"/>
          <dgm:chPref val="0"/>
          <dgm:bulletEnabled val="1"/>
        </dgm:presLayoutVars>
      </dgm:prSet>
      <dgm:spPr/>
      <dgm:t>
        <a:bodyPr/>
        <a:lstStyle/>
        <a:p>
          <a:endParaRPr lang="nb-NO"/>
        </a:p>
      </dgm:t>
    </dgm:pt>
    <dgm:pt modelId="{3E98B333-B5B0-40E2-9B85-FB9BE6E95604}" type="pres">
      <dgm:prSet presAssocID="{EB381307-D900-45EB-89E5-D3ED83D4DEF0}" presName="Triangle" presStyleLbl="alignNode1" presStyleIdx="1" presStyleCnt="5"/>
      <dgm:spPr/>
    </dgm:pt>
    <dgm:pt modelId="{370B3E22-0965-468B-BE17-FB687D62081D}" type="pres">
      <dgm:prSet presAssocID="{E42A4C5B-7AA8-4BE0-97C6-8DA75DF88026}" presName="sibTrans" presStyleCnt="0"/>
      <dgm:spPr/>
    </dgm:pt>
    <dgm:pt modelId="{F14AB79A-164D-4C70-84DC-E2DAB18EFC09}" type="pres">
      <dgm:prSet presAssocID="{E42A4C5B-7AA8-4BE0-97C6-8DA75DF88026}" presName="space" presStyleCnt="0"/>
      <dgm:spPr/>
    </dgm:pt>
    <dgm:pt modelId="{7C0297C1-3313-48D8-9FDB-3FDE3D837252}" type="pres">
      <dgm:prSet presAssocID="{52A5BA59-6DC7-4E88-90C0-55FBDDFC9D55}" presName="composite" presStyleCnt="0"/>
      <dgm:spPr/>
    </dgm:pt>
    <dgm:pt modelId="{71E4334E-409F-4579-858B-A5EBF2111174}" type="pres">
      <dgm:prSet presAssocID="{52A5BA59-6DC7-4E88-90C0-55FBDDFC9D55}" presName="LShape" presStyleLbl="alignNode1" presStyleIdx="2" presStyleCnt="5"/>
      <dgm:spPr/>
    </dgm:pt>
    <dgm:pt modelId="{E7F41E3B-17E1-4244-8E02-DD72F4F9139C}" type="pres">
      <dgm:prSet presAssocID="{52A5BA59-6DC7-4E88-90C0-55FBDDFC9D55}" presName="ParentText" presStyleLbl="revTx" presStyleIdx="1" presStyleCnt="3">
        <dgm:presLayoutVars>
          <dgm:chMax val="0"/>
          <dgm:chPref val="0"/>
          <dgm:bulletEnabled val="1"/>
        </dgm:presLayoutVars>
      </dgm:prSet>
      <dgm:spPr/>
      <dgm:t>
        <a:bodyPr/>
        <a:lstStyle/>
        <a:p>
          <a:endParaRPr lang="nb-NO"/>
        </a:p>
      </dgm:t>
    </dgm:pt>
    <dgm:pt modelId="{21D4AF36-5DC3-4FEE-80CE-7D85EFECD883}" type="pres">
      <dgm:prSet presAssocID="{52A5BA59-6DC7-4E88-90C0-55FBDDFC9D55}" presName="Triangle" presStyleLbl="alignNode1" presStyleIdx="3" presStyleCnt="5"/>
      <dgm:spPr/>
    </dgm:pt>
    <dgm:pt modelId="{55BE5885-C830-4104-A1F1-84786B5A6AA5}" type="pres">
      <dgm:prSet presAssocID="{911BDD0A-5551-4E7F-B301-D207AF44C682}" presName="sibTrans" presStyleCnt="0"/>
      <dgm:spPr/>
    </dgm:pt>
    <dgm:pt modelId="{38E0FF9E-945C-460B-8BBE-4EDEF0C815FE}" type="pres">
      <dgm:prSet presAssocID="{911BDD0A-5551-4E7F-B301-D207AF44C682}" presName="space" presStyleCnt="0"/>
      <dgm:spPr/>
    </dgm:pt>
    <dgm:pt modelId="{677C4447-0AE6-4172-AAE4-C388A05DBAD4}" type="pres">
      <dgm:prSet presAssocID="{424708E3-E006-40D5-AC90-08F92A8A5CA2}" presName="composite" presStyleCnt="0"/>
      <dgm:spPr/>
    </dgm:pt>
    <dgm:pt modelId="{6FA520BF-30F5-4F3B-BE22-5B145E2F11A3}" type="pres">
      <dgm:prSet presAssocID="{424708E3-E006-40D5-AC90-08F92A8A5CA2}" presName="LShape" presStyleLbl="alignNode1" presStyleIdx="4" presStyleCnt="5"/>
      <dgm:spPr/>
    </dgm:pt>
    <dgm:pt modelId="{FA9C6F0F-A5EE-45C0-B10B-C1EE30D96B23}" type="pres">
      <dgm:prSet presAssocID="{424708E3-E006-40D5-AC90-08F92A8A5CA2}" presName="ParentText" presStyleLbl="revTx" presStyleIdx="2" presStyleCnt="3">
        <dgm:presLayoutVars>
          <dgm:chMax val="0"/>
          <dgm:chPref val="0"/>
          <dgm:bulletEnabled val="1"/>
        </dgm:presLayoutVars>
      </dgm:prSet>
      <dgm:spPr/>
      <dgm:t>
        <a:bodyPr/>
        <a:lstStyle/>
        <a:p>
          <a:endParaRPr lang="nb-NO"/>
        </a:p>
      </dgm:t>
    </dgm:pt>
  </dgm:ptLst>
  <dgm:cxnLst>
    <dgm:cxn modelId="{32819DCF-FC99-44D3-95B4-826D0F0159CE}" srcId="{42721C68-0CE5-47DF-B86C-4D35A4D8B275}" destId="{424708E3-E006-40D5-AC90-08F92A8A5CA2}" srcOrd="2" destOrd="0" parTransId="{A8F72737-809B-49C4-96F5-2AB69C774495}" sibTransId="{166A6163-C699-4743-890A-45016D509D62}"/>
    <dgm:cxn modelId="{8B1143F4-5076-484C-AECD-0D47E4AC6A94}" type="presOf" srcId="{42721C68-0CE5-47DF-B86C-4D35A4D8B275}" destId="{C0AE417B-0FFC-469B-86B9-E9190DE72158}" srcOrd="0" destOrd="0" presId="urn:microsoft.com/office/officeart/2009/3/layout/StepUpProcess"/>
    <dgm:cxn modelId="{945F5BBE-D89C-4912-9704-EFA096FDF165}" srcId="{42721C68-0CE5-47DF-B86C-4D35A4D8B275}" destId="{EB381307-D900-45EB-89E5-D3ED83D4DEF0}" srcOrd="0" destOrd="0" parTransId="{CC84DD6F-BAC5-4DEC-A0F4-0537403810D8}" sibTransId="{E42A4C5B-7AA8-4BE0-97C6-8DA75DF88026}"/>
    <dgm:cxn modelId="{84B772BC-93F8-44E0-AC40-B2483082CCDA}" type="presOf" srcId="{52A5BA59-6DC7-4E88-90C0-55FBDDFC9D55}" destId="{E7F41E3B-17E1-4244-8E02-DD72F4F9139C}" srcOrd="0" destOrd="0" presId="urn:microsoft.com/office/officeart/2009/3/layout/StepUpProcess"/>
    <dgm:cxn modelId="{93F1D28E-E066-41B6-8435-63A46F0F1FC0}" srcId="{42721C68-0CE5-47DF-B86C-4D35A4D8B275}" destId="{52A5BA59-6DC7-4E88-90C0-55FBDDFC9D55}" srcOrd="1" destOrd="0" parTransId="{A42BC2CC-7B6A-4AA5-9FD1-B6F15029598C}" sibTransId="{911BDD0A-5551-4E7F-B301-D207AF44C682}"/>
    <dgm:cxn modelId="{09E934DA-2C8D-435B-A425-C531A510D400}" type="presOf" srcId="{424708E3-E006-40D5-AC90-08F92A8A5CA2}" destId="{FA9C6F0F-A5EE-45C0-B10B-C1EE30D96B23}" srcOrd="0" destOrd="0" presId="urn:microsoft.com/office/officeart/2009/3/layout/StepUpProcess"/>
    <dgm:cxn modelId="{C634CD38-3753-402A-8732-65367EF98523}" type="presOf" srcId="{EB381307-D900-45EB-89E5-D3ED83D4DEF0}" destId="{89B21422-A8F0-4825-BB3E-7E2926A33761}" srcOrd="0" destOrd="0" presId="urn:microsoft.com/office/officeart/2009/3/layout/StepUpProcess"/>
    <dgm:cxn modelId="{D2339674-6700-4A96-BE35-0AC765C8B51A}" type="presParOf" srcId="{C0AE417B-0FFC-469B-86B9-E9190DE72158}" destId="{CA6ED3BE-50E1-4A0D-973D-1DAEAAD993F8}" srcOrd="0" destOrd="0" presId="urn:microsoft.com/office/officeart/2009/3/layout/StepUpProcess"/>
    <dgm:cxn modelId="{CFC77E4B-7387-4EA9-944D-35D634BFE059}" type="presParOf" srcId="{CA6ED3BE-50E1-4A0D-973D-1DAEAAD993F8}" destId="{115E2377-D50A-4B6C-AE53-180F818B80F7}" srcOrd="0" destOrd="0" presId="urn:microsoft.com/office/officeart/2009/3/layout/StepUpProcess"/>
    <dgm:cxn modelId="{5AB97915-DEFF-45AF-9D93-5AB7371BC5C6}" type="presParOf" srcId="{CA6ED3BE-50E1-4A0D-973D-1DAEAAD993F8}" destId="{89B21422-A8F0-4825-BB3E-7E2926A33761}" srcOrd="1" destOrd="0" presId="urn:microsoft.com/office/officeart/2009/3/layout/StepUpProcess"/>
    <dgm:cxn modelId="{D287385D-205D-48E5-A199-1DE37BEE1450}" type="presParOf" srcId="{CA6ED3BE-50E1-4A0D-973D-1DAEAAD993F8}" destId="{3E98B333-B5B0-40E2-9B85-FB9BE6E95604}" srcOrd="2" destOrd="0" presId="urn:microsoft.com/office/officeart/2009/3/layout/StepUpProcess"/>
    <dgm:cxn modelId="{B15B5E06-B982-4524-B1FB-20A7FA977882}" type="presParOf" srcId="{C0AE417B-0FFC-469B-86B9-E9190DE72158}" destId="{370B3E22-0965-468B-BE17-FB687D62081D}" srcOrd="1" destOrd="0" presId="urn:microsoft.com/office/officeart/2009/3/layout/StepUpProcess"/>
    <dgm:cxn modelId="{CD4CE5F1-9FA0-4A24-97E9-34F03CAE33C2}" type="presParOf" srcId="{370B3E22-0965-468B-BE17-FB687D62081D}" destId="{F14AB79A-164D-4C70-84DC-E2DAB18EFC09}" srcOrd="0" destOrd="0" presId="urn:microsoft.com/office/officeart/2009/3/layout/StepUpProcess"/>
    <dgm:cxn modelId="{DFEABC0C-C76F-4484-8CED-21D858452549}" type="presParOf" srcId="{C0AE417B-0FFC-469B-86B9-E9190DE72158}" destId="{7C0297C1-3313-48D8-9FDB-3FDE3D837252}" srcOrd="2" destOrd="0" presId="urn:microsoft.com/office/officeart/2009/3/layout/StepUpProcess"/>
    <dgm:cxn modelId="{D36D252D-0B47-4962-A8A0-971494C07031}" type="presParOf" srcId="{7C0297C1-3313-48D8-9FDB-3FDE3D837252}" destId="{71E4334E-409F-4579-858B-A5EBF2111174}" srcOrd="0" destOrd="0" presId="urn:microsoft.com/office/officeart/2009/3/layout/StepUpProcess"/>
    <dgm:cxn modelId="{C72F9FD2-42A8-4EDF-BCAF-3A6723F02D4E}" type="presParOf" srcId="{7C0297C1-3313-48D8-9FDB-3FDE3D837252}" destId="{E7F41E3B-17E1-4244-8E02-DD72F4F9139C}" srcOrd="1" destOrd="0" presId="urn:microsoft.com/office/officeart/2009/3/layout/StepUpProcess"/>
    <dgm:cxn modelId="{53AA6267-92FF-4912-A1A6-6FD886082998}" type="presParOf" srcId="{7C0297C1-3313-48D8-9FDB-3FDE3D837252}" destId="{21D4AF36-5DC3-4FEE-80CE-7D85EFECD883}" srcOrd="2" destOrd="0" presId="urn:microsoft.com/office/officeart/2009/3/layout/StepUpProcess"/>
    <dgm:cxn modelId="{57FDFA13-DC6C-4D3A-BCF4-D530346A9D1B}" type="presParOf" srcId="{C0AE417B-0FFC-469B-86B9-E9190DE72158}" destId="{55BE5885-C830-4104-A1F1-84786B5A6AA5}" srcOrd="3" destOrd="0" presId="urn:microsoft.com/office/officeart/2009/3/layout/StepUpProcess"/>
    <dgm:cxn modelId="{C8C07BF5-E17C-476E-B449-09DDEF6852E0}" type="presParOf" srcId="{55BE5885-C830-4104-A1F1-84786B5A6AA5}" destId="{38E0FF9E-945C-460B-8BBE-4EDEF0C815FE}" srcOrd="0" destOrd="0" presId="urn:microsoft.com/office/officeart/2009/3/layout/StepUpProcess"/>
    <dgm:cxn modelId="{032F3323-9F80-4791-BBDD-B7C139BF6935}" type="presParOf" srcId="{C0AE417B-0FFC-469B-86B9-E9190DE72158}" destId="{677C4447-0AE6-4172-AAE4-C388A05DBAD4}" srcOrd="4" destOrd="0" presId="urn:microsoft.com/office/officeart/2009/3/layout/StepUpProcess"/>
    <dgm:cxn modelId="{17961108-993A-4A66-B528-4087996DEB7B}" type="presParOf" srcId="{677C4447-0AE6-4172-AAE4-C388A05DBAD4}" destId="{6FA520BF-30F5-4F3B-BE22-5B145E2F11A3}" srcOrd="0" destOrd="0" presId="urn:microsoft.com/office/officeart/2009/3/layout/StepUpProcess"/>
    <dgm:cxn modelId="{45932566-BC05-4002-B199-BB1767CA6868}" type="presParOf" srcId="{677C4447-0AE6-4172-AAE4-C388A05DBAD4}" destId="{FA9C6F0F-A5EE-45C0-B10B-C1EE30D96B23}" srcOrd="1" destOrd="0" presId="urn:microsoft.com/office/officeart/2009/3/layout/StepUpProcess"/>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4FF20806-65C9-4DB8-8D4A-B50AB79BCFDD}" type="datetimeFigureOut">
              <a:rPr lang="sv-SE" smtClean="0"/>
              <a:pPr/>
              <a:t>2016-05-02</a:t>
            </a:fld>
            <a:endParaRPr lang="sv-SE"/>
          </a:p>
        </p:txBody>
      </p:sp>
      <p:sp>
        <p:nvSpPr>
          <p:cNvPr id="4" name="Platshållare för sidfot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E1F8E9C3-B0B6-4830-86E0-15104398D9E0}" type="slidenum">
              <a:rPr lang="sv-SE" smtClean="0"/>
              <a:pPr/>
              <a:t>‹#›</a:t>
            </a:fld>
            <a:endParaRPr lang="sv-SE"/>
          </a:p>
        </p:txBody>
      </p:sp>
    </p:spTree>
    <p:extLst>
      <p:ext uri="{BB962C8B-B14F-4D97-AF65-F5344CB8AC3E}">
        <p14:creationId xmlns:p14="http://schemas.microsoft.com/office/powerpoint/2010/main" val="22124183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6600B3F2-8CD0-405D-ABDD-5BD0A9834DC2}" type="datetimeFigureOut">
              <a:rPr lang="sv-SE" smtClean="0"/>
              <a:pPr/>
              <a:t>2016-05-02</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0B414FE6-FC2F-4573-9A41-DD1215028E53}" type="slidenum">
              <a:rPr lang="sv-SE" smtClean="0"/>
              <a:pPr/>
              <a:t>‹#›</a:t>
            </a:fld>
            <a:endParaRPr lang="sv-SE"/>
          </a:p>
        </p:txBody>
      </p:sp>
    </p:spTree>
    <p:extLst>
      <p:ext uri="{BB962C8B-B14F-4D97-AF65-F5344CB8AC3E}">
        <p14:creationId xmlns:p14="http://schemas.microsoft.com/office/powerpoint/2010/main" val="258839131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idx="10"/>
          </p:nvPr>
        </p:nvSpPr>
        <p:spPr/>
        <p:txBody>
          <a:bodyPr/>
          <a:lstStyle/>
          <a:p>
            <a:endParaRPr lang="sv-SE"/>
          </a:p>
        </p:txBody>
      </p:sp>
      <p:sp>
        <p:nvSpPr>
          <p:cNvPr id="5" name="Platshållare för bildnummer 4"/>
          <p:cNvSpPr>
            <a:spLocks noGrp="1"/>
          </p:cNvSpPr>
          <p:nvPr>
            <p:ph type="sldNum" sz="quarter" idx="11"/>
          </p:nvPr>
        </p:nvSpPr>
        <p:spPr/>
        <p:txBody>
          <a:bodyPr/>
          <a:lstStyle/>
          <a:p>
            <a:fld id="{0B414FE6-FC2F-4573-9A41-DD1215028E53}" type="slidenum">
              <a:rPr lang="sv-SE" smtClean="0"/>
              <a:pPr/>
              <a:t>2</a:t>
            </a:fld>
            <a:endParaRPr lang="sv-SE"/>
          </a:p>
        </p:txBody>
      </p:sp>
    </p:spTree>
    <p:extLst>
      <p:ext uri="{BB962C8B-B14F-4D97-AF65-F5344CB8AC3E}">
        <p14:creationId xmlns:p14="http://schemas.microsoft.com/office/powerpoint/2010/main" val="126704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tshållare för bildobjekt 1"/>
          <p:cNvSpPr>
            <a:spLocks noGrp="1" noRot="1" noChangeAspect="1"/>
          </p:cNvSpPr>
          <p:nvPr>
            <p:ph type="sldImg"/>
          </p:nvPr>
        </p:nvSpPr>
        <p:spPr bwMode="auto">
          <a:noFill/>
          <a:ln>
            <a:solidFill>
              <a:srgbClr val="000000"/>
            </a:solidFill>
            <a:miter lim="800000"/>
            <a:headEnd/>
            <a:tailEnd/>
          </a:ln>
        </p:spPr>
      </p:sp>
      <p:sp>
        <p:nvSpPr>
          <p:cNvPr id="1638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p:txBody>
      </p:sp>
      <p:sp>
        <p:nvSpPr>
          <p:cNvPr id="1638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652428-CBBC-4930-8737-684E9E1C4B0E}" type="slidenum">
              <a:rPr lang="sv-SE"/>
              <a:pPr fontAlgn="base">
                <a:spcBef>
                  <a:spcPct val="0"/>
                </a:spcBef>
                <a:spcAft>
                  <a:spcPct val="0"/>
                </a:spcAft>
              </a:pPr>
              <a:t>3</a:t>
            </a:fld>
            <a:endParaRPr lang="sv-SE"/>
          </a:p>
        </p:txBody>
      </p:sp>
      <p:sp>
        <p:nvSpPr>
          <p:cNvPr id="16388" name="Platshållare för sidhuvud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sv-SE" smtClean="0"/>
          </a:p>
        </p:txBody>
      </p:sp>
    </p:spTree>
    <p:extLst>
      <p:ext uri="{BB962C8B-B14F-4D97-AF65-F5344CB8AC3E}">
        <p14:creationId xmlns:p14="http://schemas.microsoft.com/office/powerpoint/2010/main" val="583597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B414FE6-FC2F-4573-9A41-DD1215028E53}" type="slidenum">
              <a:rPr lang="sv-SE" smtClean="0"/>
              <a:pPr/>
              <a:t>6</a:t>
            </a:fld>
            <a:endParaRPr lang="sv-SE"/>
          </a:p>
        </p:txBody>
      </p:sp>
      <p:sp>
        <p:nvSpPr>
          <p:cNvPr id="5" name="Platshållare för sidhuvud 4"/>
          <p:cNvSpPr>
            <a:spLocks noGrp="1"/>
          </p:cNvSpPr>
          <p:nvPr>
            <p:ph type="hdr" sz="quarter" idx="11"/>
          </p:nvPr>
        </p:nvSpPr>
        <p:spPr/>
        <p:txBody>
          <a:bodyPr/>
          <a:lstStyle/>
          <a:p>
            <a:endParaRPr lang="sv-SE"/>
          </a:p>
        </p:txBody>
      </p:sp>
    </p:spTree>
    <p:extLst>
      <p:ext uri="{BB962C8B-B14F-4D97-AF65-F5344CB8AC3E}">
        <p14:creationId xmlns:p14="http://schemas.microsoft.com/office/powerpoint/2010/main" val="142031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B392C273-405B-4A24-981B-4DEAD57D4712}" type="slidenum">
              <a:rPr lang="nb-NO" smtClean="0"/>
              <a:pPr/>
              <a:t>9</a:t>
            </a:fld>
            <a:endParaRPr lang="nb-NO"/>
          </a:p>
        </p:txBody>
      </p:sp>
    </p:spTree>
    <p:extLst>
      <p:ext uri="{BB962C8B-B14F-4D97-AF65-F5344CB8AC3E}">
        <p14:creationId xmlns:p14="http://schemas.microsoft.com/office/powerpoint/2010/main" val="99367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Status er:</a:t>
            </a:r>
          </a:p>
          <a:p>
            <a:r>
              <a:rPr lang="nb-NO" dirty="0" smtClean="0"/>
              <a:t>Kjøre på!</a:t>
            </a:r>
          </a:p>
          <a:p>
            <a:r>
              <a:rPr lang="nb-NO" dirty="0" smtClean="0"/>
              <a:t>Invitere, få på plass det første møte.</a:t>
            </a:r>
          </a:p>
          <a:p>
            <a:r>
              <a:rPr lang="nb-NO" dirty="0" smtClean="0"/>
              <a:t>Informere</a:t>
            </a:r>
            <a:r>
              <a:rPr lang="nb-NO" baseline="0" dirty="0" smtClean="0"/>
              <a:t> om at dette ønsker vi å jobbe med. Få fram hva SITE kan bidra med inn i et slik nettverk:</a:t>
            </a:r>
            <a:br>
              <a:rPr lang="nb-NO" baseline="0" dirty="0" smtClean="0"/>
            </a:br>
            <a:endParaRPr lang="nb-NO" baseline="0" dirty="0" smtClean="0"/>
          </a:p>
          <a:p>
            <a:pPr marL="165381" indent="-165381">
              <a:buFont typeface="Arial"/>
              <a:buChar char="•"/>
            </a:pPr>
            <a:r>
              <a:rPr lang="nb-NO" b="1" baseline="0" dirty="0" smtClean="0"/>
              <a:t>Vi kan:</a:t>
            </a:r>
          </a:p>
          <a:p>
            <a:pPr marL="165381" indent="-165381">
              <a:buFont typeface="Arial"/>
              <a:buChar char="•"/>
            </a:pPr>
            <a:r>
              <a:rPr lang="nb-NO" baseline="0" dirty="0" smtClean="0"/>
              <a:t>være bindeledd mot flyplassen og nye markeder.</a:t>
            </a:r>
          </a:p>
          <a:p>
            <a:pPr marL="165381" indent="-165381">
              <a:buFont typeface="Arial"/>
              <a:buChar char="•"/>
            </a:pPr>
            <a:r>
              <a:rPr lang="nb-NO" baseline="0" dirty="0" smtClean="0"/>
              <a:t>Ha kontakt med turoperatører, ta produkter ut i markedene, introdusere bedrifter til hvordan de jobber med operatører osv.</a:t>
            </a:r>
          </a:p>
          <a:p>
            <a:pPr marL="165381" indent="-165381">
              <a:buFont typeface="Arial"/>
              <a:buChar char="•"/>
            </a:pPr>
            <a:r>
              <a:rPr lang="nb-NO" baseline="0" dirty="0" smtClean="0"/>
              <a:t>Vi kan ta initiativ til produktklubber . Småmøter med de som er mest like.  </a:t>
            </a:r>
          </a:p>
          <a:p>
            <a:pPr marL="165381" indent="-165381">
              <a:buFont typeface="Arial"/>
              <a:buChar char="•"/>
            </a:pPr>
            <a:r>
              <a:rPr lang="nb-NO" baseline="0" dirty="0" smtClean="0"/>
              <a:t>Vi kan, gjennom Kristian, tilby kursing i historiefortelling for å bedre natur- og kulturformidling + bygge opp kompetanse på personlig </a:t>
            </a:r>
            <a:r>
              <a:rPr lang="nb-NO" baseline="0" dirty="0" err="1" smtClean="0"/>
              <a:t>guiding</a:t>
            </a:r>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66C45796-4103-FC4C-AE65-17D2D75730B8}" type="slidenum">
              <a:rPr lang="nb-NO" smtClean="0"/>
              <a:t>19</a:t>
            </a:fld>
            <a:endParaRPr lang="nb-NO"/>
          </a:p>
        </p:txBody>
      </p:sp>
    </p:spTree>
    <p:extLst>
      <p:ext uri="{BB962C8B-B14F-4D97-AF65-F5344CB8AC3E}">
        <p14:creationId xmlns:p14="http://schemas.microsoft.com/office/powerpoint/2010/main" val="218639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sv-SE" smtClean="0"/>
              <a:t>Klicka här för att ändra format</a:t>
            </a:r>
            <a:endParaRPr lang="en-US" dirty="0"/>
          </a:p>
        </p:txBody>
      </p:sp>
      <p:sp>
        <p:nvSpPr>
          <p:cNvPr id="3" name="Subtitle 2"/>
          <p:cNvSpPr>
            <a:spLocks noGrp="1"/>
          </p:cNvSpPr>
          <p:nvPr>
            <p:ph type="subTitle" idx="1" hasCustomPrompt="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
            </a:r>
            <a:r>
              <a:rPr lang="sv-SE" dirty="0" err="1" smtClean="0"/>
              <a:t>aklöktt</a:t>
            </a:r>
            <a:r>
              <a:rPr lang="sv-SE" dirty="0" smtClean="0"/>
              <a:t> ändra format på underrubrik i bakgrunden</a:t>
            </a:r>
            <a:endParaRPr lang="en-US" dirty="0"/>
          </a:p>
        </p:txBody>
      </p:sp>
      <p:sp>
        <p:nvSpPr>
          <p:cNvPr id="11" name="Platshållare för datum 10"/>
          <p:cNvSpPr>
            <a:spLocks noGrp="1"/>
          </p:cNvSpPr>
          <p:nvPr>
            <p:ph type="dt" sz="half" idx="10"/>
          </p:nvPr>
        </p:nvSpPr>
        <p:spPr/>
        <p:txBody>
          <a:bodyPr/>
          <a:lstStyle/>
          <a:p>
            <a:fld id="{E60273A8-8231-458D-B4BE-59071AE4AD77}" type="datetimeFigureOut">
              <a:rPr lang="sv-SE" smtClean="0"/>
              <a:pPr/>
              <a:t>2016-05-02</a:t>
            </a:fld>
            <a:endParaRPr lang="sv-SE"/>
          </a:p>
        </p:txBody>
      </p:sp>
      <p:sp>
        <p:nvSpPr>
          <p:cNvPr id="12" name="Platshållare för sidfot 11"/>
          <p:cNvSpPr>
            <a:spLocks noGrp="1"/>
          </p:cNvSpPr>
          <p:nvPr>
            <p:ph type="ftr" sz="quarter" idx="11"/>
          </p:nvPr>
        </p:nvSpPr>
        <p:spPr/>
        <p:txBody>
          <a:bodyPr/>
          <a:lstStyle/>
          <a:p>
            <a:endParaRPr lang="sv-SE"/>
          </a:p>
        </p:txBody>
      </p:sp>
      <p:sp>
        <p:nvSpPr>
          <p:cNvPr id="13" name="Platshållare för bildnummer 12"/>
          <p:cNvSpPr>
            <a:spLocks noGrp="1"/>
          </p:cNvSpPr>
          <p:nvPr>
            <p:ph type="sldNum" sz="quarter" idx="12"/>
          </p:nvPr>
        </p:nvSpPr>
        <p:spPr/>
        <p:txBody>
          <a:bodyPr/>
          <a:lstStyle/>
          <a:p>
            <a:fld id="{2DE17AC0-700F-4586-AAC6-C1526B789047}"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E60273A8-8231-458D-B4BE-59071AE4AD77}" type="datetimeFigureOut">
              <a:rPr lang="sv-SE" smtClean="0"/>
              <a:pPr/>
              <a:t>2016-05-02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DE17AC0-700F-4586-AAC6-C1526B789047}"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E60273A8-8231-458D-B4BE-59071AE4AD77}" type="datetimeFigureOut">
              <a:rPr lang="sv-SE" smtClean="0"/>
              <a:pPr/>
              <a:t>2016-05-02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DE17AC0-700F-4586-AAC6-C1526B789047}"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B03D2B9-C6E4-4805-80B1-26C9AB03EA51}" type="datetimeFigureOut">
              <a:rPr lang="sv-SE" smtClean="0">
                <a:solidFill>
                  <a:prstClr val="black">
                    <a:tint val="75000"/>
                  </a:prstClr>
                </a:solidFill>
              </a:rPr>
              <a:pPr/>
              <a:t>2016-05-02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9AE5B78-17F0-4239-85D6-26314EA8A81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49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B03D2B9-C6E4-4805-80B1-26C9AB03EA51}" type="datetimeFigureOut">
              <a:rPr lang="sv-SE" smtClean="0">
                <a:solidFill>
                  <a:prstClr val="black">
                    <a:tint val="75000"/>
                  </a:prstClr>
                </a:solidFill>
              </a:rPr>
              <a:pPr/>
              <a:t>2016-05-02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9AE5B78-17F0-4239-85D6-26314EA8A81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01267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9B03D2B9-C6E4-4805-80B1-26C9AB03EA51}" type="datetimeFigureOut">
              <a:rPr lang="sv-SE" smtClean="0">
                <a:solidFill>
                  <a:prstClr val="black">
                    <a:tint val="75000"/>
                  </a:prstClr>
                </a:solidFill>
              </a:rPr>
              <a:pPr/>
              <a:t>2016-05-02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9AE5B78-17F0-4239-85D6-26314EA8A81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29557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B03D2B9-C6E4-4805-80B1-26C9AB03EA51}" type="datetimeFigureOut">
              <a:rPr lang="sv-SE" smtClean="0">
                <a:solidFill>
                  <a:prstClr val="black">
                    <a:tint val="75000"/>
                  </a:prstClr>
                </a:solidFill>
              </a:rPr>
              <a:pPr/>
              <a:t>2016-05-02</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E9AE5B78-17F0-4239-85D6-26314EA8A81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74579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9B03D2B9-C6E4-4805-80B1-26C9AB03EA51}" type="datetimeFigureOut">
              <a:rPr lang="sv-SE" smtClean="0">
                <a:solidFill>
                  <a:prstClr val="black">
                    <a:tint val="75000"/>
                  </a:prstClr>
                </a:solidFill>
              </a:rPr>
              <a:pPr/>
              <a:t>2016-05-02</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E9AE5B78-17F0-4239-85D6-26314EA8A81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07103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B03D2B9-C6E4-4805-80B1-26C9AB03EA51}" type="datetimeFigureOut">
              <a:rPr lang="sv-SE" smtClean="0">
                <a:solidFill>
                  <a:prstClr val="black">
                    <a:tint val="75000"/>
                  </a:prstClr>
                </a:solidFill>
              </a:rPr>
              <a:pPr/>
              <a:t>2016-05-02</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E9AE5B78-17F0-4239-85D6-26314EA8A81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04553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B03D2B9-C6E4-4805-80B1-26C9AB03EA51}" type="datetimeFigureOut">
              <a:rPr lang="sv-SE" smtClean="0">
                <a:solidFill>
                  <a:prstClr val="black">
                    <a:tint val="75000"/>
                  </a:prstClr>
                </a:solidFill>
              </a:rPr>
              <a:pPr/>
              <a:t>2016-05-02</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E9AE5B78-17F0-4239-85D6-26314EA8A81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80257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B03D2B9-C6E4-4805-80B1-26C9AB03EA51}" type="datetimeFigureOut">
              <a:rPr lang="sv-SE" smtClean="0">
                <a:solidFill>
                  <a:prstClr val="black">
                    <a:tint val="75000"/>
                  </a:prstClr>
                </a:solidFill>
              </a:rPr>
              <a:pPr/>
              <a:t>2016-05-02</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E9AE5B78-17F0-4239-85D6-26314EA8A81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2167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E60273A8-8231-458D-B4BE-59071AE4AD77}" type="datetimeFigureOut">
              <a:rPr lang="sv-SE" smtClean="0"/>
              <a:pPr/>
              <a:t>2016-05-02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DE17AC0-700F-4586-AAC6-C1526B789047}"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B03D2B9-C6E4-4805-80B1-26C9AB03EA51}" type="datetimeFigureOut">
              <a:rPr lang="sv-SE" smtClean="0">
                <a:solidFill>
                  <a:prstClr val="black">
                    <a:tint val="75000"/>
                  </a:prstClr>
                </a:solidFill>
              </a:rPr>
              <a:pPr/>
              <a:t>2016-05-02</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E9AE5B78-17F0-4239-85D6-26314EA8A81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74318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B03D2B9-C6E4-4805-80B1-26C9AB03EA51}" type="datetimeFigureOut">
              <a:rPr lang="sv-SE" smtClean="0">
                <a:solidFill>
                  <a:prstClr val="black">
                    <a:tint val="75000"/>
                  </a:prstClr>
                </a:solidFill>
              </a:rPr>
              <a:pPr/>
              <a:t>2016-05-02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9AE5B78-17F0-4239-85D6-26314EA8A81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297438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B03D2B9-C6E4-4805-80B1-26C9AB03EA51}" type="datetimeFigureOut">
              <a:rPr lang="sv-SE" smtClean="0">
                <a:solidFill>
                  <a:prstClr val="black">
                    <a:tint val="75000"/>
                  </a:prstClr>
                </a:solidFill>
              </a:rPr>
              <a:pPr/>
              <a:t>2016-05-02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9AE5B78-17F0-4239-85D6-26314EA8A81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6039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sv-SE" smtClean="0"/>
              <a:t>Klicka här för att ändra format</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E60273A8-8231-458D-B4BE-59071AE4AD77}" type="datetimeFigureOut">
              <a:rPr lang="sv-SE" smtClean="0"/>
              <a:pPr/>
              <a:t>2016-05-02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DE17AC0-700F-4586-AAC6-C1526B789047}"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E60273A8-8231-458D-B4BE-59071AE4AD77}" type="datetimeFigureOut">
              <a:rPr lang="sv-SE" smtClean="0"/>
              <a:pPr/>
              <a:t>2016-05-02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DE17AC0-700F-4586-AAC6-C1526B789047}"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Date Placeholder 6"/>
          <p:cNvSpPr>
            <a:spLocks noGrp="1"/>
          </p:cNvSpPr>
          <p:nvPr>
            <p:ph type="dt" sz="half" idx="10"/>
          </p:nvPr>
        </p:nvSpPr>
        <p:spPr/>
        <p:txBody>
          <a:bodyPr/>
          <a:lstStyle/>
          <a:p>
            <a:fld id="{E60273A8-8231-458D-B4BE-59071AE4AD77}" type="datetimeFigureOut">
              <a:rPr lang="sv-SE" smtClean="0"/>
              <a:pPr/>
              <a:t>2016-05-02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2DE17AC0-700F-4586-AAC6-C1526B789047}"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E60273A8-8231-458D-B4BE-59071AE4AD77}" type="datetimeFigureOut">
              <a:rPr lang="sv-SE" smtClean="0"/>
              <a:pPr/>
              <a:t>2016-05-02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2DE17AC0-700F-4586-AAC6-C1526B789047}"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273A8-8231-458D-B4BE-59071AE4AD77}" type="datetimeFigureOut">
              <a:rPr lang="sv-SE" smtClean="0"/>
              <a:pPr/>
              <a:t>2016-05-02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2DE17AC0-700F-4586-AAC6-C1526B789047}"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sv-SE" smtClean="0"/>
              <a:t>Klicka här för att ändra format</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E60273A8-8231-458D-B4BE-59071AE4AD77}" type="datetimeFigureOut">
              <a:rPr lang="sv-SE" smtClean="0"/>
              <a:pPr/>
              <a:t>2016-05-02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DE17AC0-700F-4586-AAC6-C1526B789047}" type="slidenum">
              <a:rPr lang="sv-SE" smtClean="0"/>
              <a:pPr/>
              <a:t>‹#›</a:t>
            </a:fld>
            <a:endParaRPr lang="sv-SE"/>
          </a:p>
        </p:txBody>
      </p:sp>
      <p:sp>
        <p:nvSpPr>
          <p:cNvPr id="9" name="Content Placeholder 8"/>
          <p:cNvSpPr>
            <a:spLocks noGrp="1"/>
          </p:cNvSpPr>
          <p:nvPr>
            <p:ph sz="quarter" idx="13"/>
          </p:nvPr>
        </p:nvSpPr>
        <p:spPr>
          <a:xfrm>
            <a:off x="304800" y="381000"/>
            <a:ext cx="7772400" cy="494284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sv-SE" smtClean="0"/>
              <a:t>Klicka här för att ändra format</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8" name="Date Placeholder 7"/>
          <p:cNvSpPr>
            <a:spLocks noGrp="1"/>
          </p:cNvSpPr>
          <p:nvPr>
            <p:ph type="dt" sz="half" idx="10"/>
          </p:nvPr>
        </p:nvSpPr>
        <p:spPr/>
        <p:txBody>
          <a:bodyPr/>
          <a:lstStyle/>
          <a:p>
            <a:fld id="{E60273A8-8231-458D-B4BE-59071AE4AD77}" type="datetimeFigureOut">
              <a:rPr lang="sv-SE" smtClean="0"/>
              <a:pPr/>
              <a:t>2016-05-02</a:t>
            </a:fld>
            <a:endParaRPr lang="sv-SE"/>
          </a:p>
        </p:txBody>
      </p:sp>
      <p:sp>
        <p:nvSpPr>
          <p:cNvPr id="9" name="Slide Number Placeholder 8"/>
          <p:cNvSpPr>
            <a:spLocks noGrp="1"/>
          </p:cNvSpPr>
          <p:nvPr>
            <p:ph type="sldNum" sz="quarter" idx="11"/>
          </p:nvPr>
        </p:nvSpPr>
        <p:spPr/>
        <p:txBody>
          <a:bodyPr/>
          <a:lstStyle/>
          <a:p>
            <a:fld id="{2DE17AC0-700F-4586-AAC6-C1526B789047}" type="slidenum">
              <a:rPr lang="sv-SE" smtClean="0"/>
              <a:pPr/>
              <a:t>‹#›</a:t>
            </a:fld>
            <a:endParaRPr lang="sv-SE"/>
          </a:p>
        </p:txBody>
      </p:sp>
      <p:sp>
        <p:nvSpPr>
          <p:cNvPr id="10" name="Footer Placeholder 9"/>
          <p:cNvSpPr>
            <a:spLocks noGrp="1"/>
          </p:cNvSpPr>
          <p:nvPr>
            <p:ph type="ftr" sz="quarter" idx="12"/>
          </p:nvPr>
        </p:nvSpPr>
        <p:spPr/>
        <p:txBody>
          <a:bodyPr/>
          <a:lstStyle/>
          <a:p>
            <a:endParaRPr lang="sv-S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4931"/>
            <a:ext cx="7620000" cy="732706"/>
          </a:xfrm>
          <a:prstGeom prst="rect">
            <a:avLst/>
          </a:prstGeom>
        </p:spPr>
        <p:txBody>
          <a:bodyPr vert="horz" lIns="91440" tIns="45720" rIns="91440" bIns="45720" rtlCol="0" anchor="ctr">
            <a:no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DE17AC0-700F-4586-AAC6-C1526B789047}" type="slidenum">
              <a:rPr lang="sv-SE" smtClean="0"/>
              <a:pPr/>
              <a:t>‹#›</a:t>
            </a:fld>
            <a:endParaRPr lang="sv-SE"/>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sv-SE"/>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60273A8-8231-458D-B4BE-59071AE4AD77}" type="datetimeFigureOut">
              <a:rPr lang="sv-SE" smtClean="0"/>
              <a:pPr/>
              <a:t>2016-05-02</a:t>
            </a:fld>
            <a:endParaRPr lang="sv-SE"/>
          </a:p>
        </p:txBody>
      </p:sp>
      <p:pic>
        <p:nvPicPr>
          <p:cNvPr id="9"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1716" y="260648"/>
            <a:ext cx="1826028" cy="42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7544" y="5989533"/>
            <a:ext cx="739418" cy="50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ktangel 10"/>
          <p:cNvSpPr/>
          <p:nvPr/>
        </p:nvSpPr>
        <p:spPr>
          <a:xfrm>
            <a:off x="395536" y="6454894"/>
            <a:ext cx="2448272" cy="584775"/>
          </a:xfrm>
          <a:prstGeom prst="rect">
            <a:avLst/>
          </a:prstGeom>
        </p:spPr>
        <p:txBody>
          <a:bodyPr wrap="square">
            <a:spAutoFit/>
          </a:bodyPr>
          <a:lstStyle/>
          <a:p>
            <a:r>
              <a:rPr lang="sv-SE" sz="800" b="1" dirty="0"/>
              <a:t>EUROPEISKA UNIONEN</a:t>
            </a:r>
            <a:br>
              <a:rPr lang="sv-SE" sz="800" b="1" dirty="0"/>
            </a:br>
            <a:r>
              <a:rPr lang="sv-SE" sz="800" b="1" dirty="0"/>
              <a:t>Europeiska regionala utvecklingsfonden</a:t>
            </a:r>
            <a:r>
              <a:rPr lang="sv-SE" sz="800" dirty="0"/>
              <a:t/>
            </a:r>
            <a:br>
              <a:rPr lang="sv-SE" sz="800" dirty="0"/>
            </a:br>
            <a:r>
              <a:rPr lang="sv-SE" sz="800" dirty="0"/>
              <a:t/>
            </a:r>
            <a:br>
              <a:rPr lang="sv-SE" sz="800" dirty="0"/>
            </a:br>
            <a:endParaRPr lang="sv-SE" sz="800" dirty="0"/>
          </a:p>
        </p:txBody>
      </p:sp>
      <p:pic>
        <p:nvPicPr>
          <p:cNvPr id="12"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77571" y="6093296"/>
            <a:ext cx="800906" cy="44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41716" y="260648"/>
            <a:ext cx="1826028" cy="42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67544" y="5989533"/>
            <a:ext cx="739418" cy="50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userDrawn="1"/>
        </p:nvSpPr>
        <p:spPr>
          <a:xfrm>
            <a:off x="395536" y="6454894"/>
            <a:ext cx="2448272" cy="584775"/>
          </a:xfrm>
          <a:prstGeom prst="rect">
            <a:avLst/>
          </a:prstGeom>
        </p:spPr>
        <p:txBody>
          <a:bodyPr wrap="square">
            <a:spAutoFit/>
          </a:bodyPr>
          <a:lstStyle/>
          <a:p>
            <a:r>
              <a:rPr lang="sv-SE" sz="800" b="1" dirty="0"/>
              <a:t>EUROPEISKA UNIONEN</a:t>
            </a:r>
            <a:br>
              <a:rPr lang="sv-SE" sz="800" b="1" dirty="0"/>
            </a:br>
            <a:r>
              <a:rPr lang="sv-SE" sz="800" b="1" dirty="0"/>
              <a:t>Europeiska regionala utvecklingsfonden</a:t>
            </a:r>
            <a:r>
              <a:rPr lang="sv-SE" sz="800" dirty="0"/>
              <a:t/>
            </a:r>
            <a:br>
              <a:rPr lang="sv-SE" sz="800" dirty="0"/>
            </a:br>
            <a:r>
              <a:rPr lang="sv-SE" sz="800" dirty="0"/>
              <a:t/>
            </a:r>
            <a:br>
              <a:rPr lang="sv-SE" sz="800" dirty="0"/>
            </a:br>
            <a:endParaRPr lang="sv-SE" sz="800" dirty="0"/>
          </a:p>
        </p:txBody>
      </p:sp>
      <p:pic>
        <p:nvPicPr>
          <p:cNvPr id="16"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277571" y="6093296"/>
            <a:ext cx="800906" cy="44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3D2B9-C6E4-4805-80B1-26C9AB03EA51}" type="datetimeFigureOut">
              <a:rPr lang="sv-SE" smtClean="0">
                <a:solidFill>
                  <a:prstClr val="black">
                    <a:tint val="75000"/>
                  </a:prstClr>
                </a:solidFill>
              </a:rPr>
              <a:pPr/>
              <a:t>2016-05-02</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E5B78-17F0-4239-85D6-26314EA8A815}"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915732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hyperlink" Target="https://www.google.se/url?sa=i&amp;rct=j&amp;q=&amp;esrc=s&amp;source=images&amp;cd=&amp;ved=0ahUKEwjizoiMjfXLAhWEDpoKHRLEAxAQjRwIBw&amp;url=https://www.reddit.com/r/sweden/comments/19ghtr/gr%C3%A4nsen_mellan_sverige_och_norge/?ref%3Dsearch_posts&amp;bvm=bv.118443451,d.bGs&amp;psig=AFQjCNH1LVA42CRm9F_ZgRkIBRKYLyl_bQ&amp;ust=1459863329304748" TargetMode="External"/><Relationship Id="rId3" Type="http://schemas.openxmlformats.org/officeDocument/2006/relationships/hyperlink" Target="http://www.google.se/url?sa=i&amp;rct=j&amp;q=&amp;esrc=s&amp;source=images&amp;cd=&amp;cad=rja&amp;uact=8&amp;ved=0ahUKEwjrg7_Ri_XLAhXoKJoKHefZAdsQjRwIBw&amp;url=http://sverigesradio.se/sida/gruppsida.aspx?programid%3D3052%26grupp%3D15296&amp;bvm=bv.118443451,d.bGs&amp;psig=AFQjCNHsOILYcoVYkGFVVF65Kyg7EYukPw&amp;ust=1459862922195958" TargetMode="External"/><Relationship Id="rId7" Type="http://schemas.openxmlformats.org/officeDocument/2006/relationships/hyperlink" Target="http://www.google.se/url?sa=i&amp;rct=j&amp;q=&amp;esrc=s&amp;source=images&amp;cd=&amp;cad=rja&amp;uact=8&amp;ved=0ahUKEwigpNOSjPXLAhVrCpoKHbTVDuwQjRwIBw&amp;url=http://www.dn.se/nyheter/varlden/over-2000-poliser-till-eu-grans/&amp;bvm=bv.118443451,d.bGs&amp;psig=AFQjCNF4NMvXv50NJNY3OJeYU1uiEIdAxA&amp;ust=1459863125398744" TargetMode="External"/><Relationship Id="rId12"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hyperlink" Target="http://www.google.se/url?sa=i&amp;rct=j&amp;q=&amp;esrc=s&amp;source=images&amp;cd=&amp;cad=rja&amp;uact=8&amp;ved=0ahUKEwijs4eqj_XLAhXCZpoKHS8-BtsQjRwIBw&amp;url=http://dippost.com/2014/04/02/transnistria-in-focus-as-world-awaits-russias-next-move/&amp;bvm=bv.118443451,d.bGs&amp;psig=AFQjCNGfzjsTnl0_XA0dbPjdNe_O-d2a6Q&amp;ust=1459863956047179" TargetMode="External"/><Relationship Id="rId5" Type="http://schemas.openxmlformats.org/officeDocument/2006/relationships/hyperlink" Target="http://www.google.se/url?sa=i&amp;rct=j&amp;q=&amp;esrc=s&amp;source=images&amp;cd=&amp;cad=rja&amp;uact=8&amp;ved=0ahUKEwiJuPbzi_XLAhXEKJoKHWr8BdsQjRwIBw&amp;url=http://kultursmakarna.se/?p%3D5171&amp;bvm=bv.118443451,d.bGs&amp;psig=AFQjCNFeqd_vutrWi4kG6d65stzSEUXD4w&amp;ust=1459863047599729" TargetMode="External"/><Relationship Id="rId15" Type="http://schemas.openxmlformats.org/officeDocument/2006/relationships/image" Target="../media/image2.gif"/><Relationship Id="rId10" Type="http://schemas.openxmlformats.org/officeDocument/2006/relationships/image" Target="../media/image24.jpeg"/><Relationship Id="rId4" Type="http://schemas.openxmlformats.org/officeDocument/2006/relationships/image" Target="../media/image21.jpeg"/><Relationship Id="rId9" Type="http://schemas.openxmlformats.org/officeDocument/2006/relationships/image" Target="../media/image5.png"/><Relationship Id="rId1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5.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2.gif"/><Relationship Id="rId4" Type="http://schemas.openxmlformats.org/officeDocument/2006/relationships/image" Target="../media/image9.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556792"/>
            <a:ext cx="7620000" cy="2232248"/>
          </a:xfrm>
        </p:spPr>
        <p:txBody>
          <a:bodyPr>
            <a:normAutofit fontScale="90000"/>
          </a:bodyPr>
          <a:lstStyle/>
          <a:p>
            <a:pPr algn="ctr"/>
            <a:r>
              <a:rPr lang="sv-SE" sz="7200" dirty="0" smtClean="0"/>
              <a:t>Välkomna till</a:t>
            </a:r>
            <a:br>
              <a:rPr lang="sv-SE" sz="7200" dirty="0" smtClean="0"/>
            </a:br>
            <a:r>
              <a:rPr lang="sv-SE" sz="7200" dirty="0" smtClean="0"/>
              <a:t>SITE regionen!</a:t>
            </a:r>
            <a:endParaRPr lang="sv-SE" sz="7200" dirty="0"/>
          </a:p>
        </p:txBody>
      </p:sp>
      <p:sp>
        <p:nvSpPr>
          <p:cNvPr id="3" name="Platshållare för innehåll 2"/>
          <p:cNvSpPr>
            <a:spLocks noGrp="1"/>
          </p:cNvSpPr>
          <p:nvPr>
            <p:ph idx="1"/>
          </p:nvPr>
        </p:nvSpPr>
        <p:spPr>
          <a:xfrm>
            <a:off x="457200" y="4005064"/>
            <a:ext cx="7620000" cy="2395736"/>
          </a:xfrm>
        </p:spPr>
        <p:txBody>
          <a:bodyPr/>
          <a:lstStyle/>
          <a:p>
            <a:endParaRPr lang="sv-SE" dirty="0" smtClean="0"/>
          </a:p>
          <a:p>
            <a:pPr marL="0" indent="0">
              <a:buNone/>
            </a:pPr>
            <a:endParaRPr lang="sv-SE" dirty="0" smtClean="0"/>
          </a:p>
          <a:p>
            <a:r>
              <a:rPr lang="sv-SE" dirty="0" smtClean="0"/>
              <a:t>Klas </a:t>
            </a:r>
            <a:r>
              <a:rPr lang="sv-SE" dirty="0" err="1" smtClean="0"/>
              <a:t>Darlin</a:t>
            </a:r>
            <a:r>
              <a:rPr lang="sv-SE" dirty="0" smtClean="0"/>
              <a:t>; klas@sitedestination.com</a:t>
            </a:r>
            <a:endParaRPr lang="sv-SE" dirty="0"/>
          </a:p>
        </p:txBody>
      </p:sp>
      <p:pic>
        <p:nvPicPr>
          <p:cNvPr id="4" name="Picture 2" descr="C:\Users\ingkyh0423\Pictures\interreg_Sverige-Norge_fund_SV_RGB.png"/>
          <p:cNvPicPr>
            <a:picLocks noChangeAspect="1" noChangeArrowheads="1"/>
          </p:cNvPicPr>
          <p:nvPr/>
        </p:nvPicPr>
        <p:blipFill>
          <a:blip r:embed="rId2" cstate="print"/>
          <a:srcRect/>
          <a:stretch>
            <a:fillRect/>
          </a:stretch>
        </p:blipFill>
        <p:spPr bwMode="auto">
          <a:xfrm>
            <a:off x="179512" y="5949280"/>
            <a:ext cx="2122239" cy="80062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179512" y="116632"/>
            <a:ext cx="2088232" cy="4852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Syfte</a:t>
            </a:r>
            <a:endParaRPr lang="nb-NO" dirty="0"/>
          </a:p>
        </p:txBody>
      </p:sp>
      <p:sp>
        <p:nvSpPr>
          <p:cNvPr id="3" name="Plassholder for innhold 2"/>
          <p:cNvSpPr>
            <a:spLocks noGrp="1"/>
          </p:cNvSpPr>
          <p:nvPr>
            <p:ph idx="1"/>
          </p:nvPr>
        </p:nvSpPr>
        <p:spPr>
          <a:xfrm>
            <a:off x="628650" y="1556792"/>
            <a:ext cx="7726680" cy="4620171"/>
          </a:xfrm>
        </p:spPr>
        <p:txBody>
          <a:bodyPr>
            <a:normAutofit fontScale="77500" lnSpcReduction="20000"/>
          </a:bodyPr>
          <a:lstStyle/>
          <a:p>
            <a:pPr lvl="0"/>
            <a:r>
              <a:rPr lang="nb-NO" dirty="0" smtClean="0"/>
              <a:t>Med </a:t>
            </a:r>
            <a:r>
              <a:rPr lang="nb-NO" dirty="0"/>
              <a:t>bakgrund och erfarenheter i SITE projektet skall </a:t>
            </a:r>
            <a:r>
              <a:rPr lang="nb-NO" dirty="0" smtClean="0"/>
              <a:t>SITE- </a:t>
            </a:r>
            <a:r>
              <a:rPr lang="nb-NO" dirty="0"/>
              <a:t>regionen utvecklas till att bli </a:t>
            </a:r>
            <a:r>
              <a:rPr lang="nb-NO" dirty="0" smtClean="0"/>
              <a:t>”</a:t>
            </a:r>
            <a:r>
              <a:rPr lang="nb-NO" dirty="0"/>
              <a:t>Scandinavian Mountains” – en internationell och hållbar destination med en attraktiv besöksnäring genom att fokusera </a:t>
            </a:r>
            <a:r>
              <a:rPr lang="nb-NO" dirty="0" smtClean="0"/>
              <a:t>på</a:t>
            </a:r>
          </a:p>
          <a:p>
            <a:pPr lvl="1"/>
            <a:r>
              <a:rPr lang="nb-NO" dirty="0" err="1" smtClean="0"/>
              <a:t>Exportmogna</a:t>
            </a:r>
            <a:r>
              <a:rPr lang="nb-NO" dirty="0" smtClean="0"/>
              <a:t> </a:t>
            </a:r>
            <a:r>
              <a:rPr lang="nb-NO" dirty="0" err="1"/>
              <a:t>företag</a:t>
            </a:r>
            <a:r>
              <a:rPr lang="nb-NO" dirty="0"/>
              <a:t> </a:t>
            </a:r>
            <a:r>
              <a:rPr lang="nb-NO" dirty="0" err="1"/>
              <a:t>och</a:t>
            </a:r>
            <a:r>
              <a:rPr lang="nb-NO" dirty="0"/>
              <a:t> </a:t>
            </a:r>
            <a:r>
              <a:rPr lang="nb-NO" dirty="0" err="1"/>
              <a:t>destinationer</a:t>
            </a:r>
            <a:endParaRPr lang="nb-NO" dirty="0"/>
          </a:p>
          <a:p>
            <a:pPr lvl="1"/>
            <a:r>
              <a:rPr lang="nb-NO" sz="2400" b="1" dirty="0"/>
              <a:t>Aktivt </a:t>
            </a:r>
            <a:r>
              <a:rPr lang="nb-NO" sz="2400" b="1" dirty="0" err="1"/>
              <a:t>arbeta</a:t>
            </a:r>
            <a:r>
              <a:rPr lang="nb-NO" sz="2400" b="1" dirty="0"/>
              <a:t> </a:t>
            </a:r>
            <a:r>
              <a:rPr lang="nb-NO" sz="2400" b="1" dirty="0" err="1"/>
              <a:t>för</a:t>
            </a:r>
            <a:r>
              <a:rPr lang="nb-NO" sz="2400" b="1" dirty="0"/>
              <a:t> </a:t>
            </a:r>
            <a:r>
              <a:rPr lang="nb-NO" sz="2400" b="1" dirty="0" err="1"/>
              <a:t>nyföretagande</a:t>
            </a:r>
            <a:r>
              <a:rPr lang="nb-NO" sz="2400" b="1" dirty="0"/>
              <a:t> </a:t>
            </a:r>
            <a:r>
              <a:rPr lang="nb-NO" sz="2400" b="1" dirty="0" err="1"/>
              <a:t>och</a:t>
            </a:r>
            <a:r>
              <a:rPr lang="nb-NO" sz="2400" b="1" dirty="0"/>
              <a:t> </a:t>
            </a:r>
            <a:r>
              <a:rPr lang="nb-NO" sz="2400" b="1" dirty="0" err="1"/>
              <a:t>entreprenörskap</a:t>
            </a:r>
            <a:endParaRPr lang="nb-NO" sz="2400" b="1" dirty="0"/>
          </a:p>
          <a:p>
            <a:pPr lvl="1"/>
            <a:r>
              <a:rPr lang="nb-NO" dirty="0" err="1"/>
              <a:t>Hållbar</a:t>
            </a:r>
            <a:r>
              <a:rPr lang="nb-NO" dirty="0"/>
              <a:t> </a:t>
            </a:r>
            <a:r>
              <a:rPr lang="nb-NO" dirty="0" err="1"/>
              <a:t>utveckling</a:t>
            </a:r>
            <a:r>
              <a:rPr lang="nb-NO" dirty="0"/>
              <a:t> </a:t>
            </a:r>
            <a:r>
              <a:rPr lang="nb-NO" dirty="0" err="1"/>
              <a:t>och</a:t>
            </a:r>
            <a:r>
              <a:rPr lang="nb-NO" dirty="0"/>
              <a:t> </a:t>
            </a:r>
            <a:r>
              <a:rPr lang="nb-NO" dirty="0" err="1"/>
              <a:t>certifiering</a:t>
            </a:r>
            <a:endParaRPr lang="nb-NO" dirty="0"/>
          </a:p>
          <a:p>
            <a:pPr lvl="1"/>
            <a:r>
              <a:rPr lang="nb-NO" dirty="0"/>
              <a:t>Det </a:t>
            </a:r>
            <a:r>
              <a:rPr lang="nb-NO" dirty="0" err="1"/>
              <a:t>offentliga</a:t>
            </a:r>
            <a:r>
              <a:rPr lang="nb-NO" dirty="0"/>
              <a:t> som tar ansvar </a:t>
            </a:r>
            <a:r>
              <a:rPr lang="nb-NO" dirty="0" err="1"/>
              <a:t>för</a:t>
            </a:r>
            <a:r>
              <a:rPr lang="nb-NO" dirty="0"/>
              <a:t> </a:t>
            </a:r>
            <a:r>
              <a:rPr lang="nb-NO" dirty="0" err="1"/>
              <a:t>konsekvenserna</a:t>
            </a:r>
            <a:r>
              <a:rPr lang="nb-NO" dirty="0"/>
              <a:t> av </a:t>
            </a:r>
            <a:r>
              <a:rPr lang="nb-NO" dirty="0" err="1"/>
              <a:t>internationaliseringen</a:t>
            </a:r>
            <a:r>
              <a:rPr lang="nb-NO" dirty="0"/>
              <a:t> </a:t>
            </a:r>
            <a:r>
              <a:rPr lang="nb-NO" dirty="0" err="1"/>
              <a:t>och</a:t>
            </a:r>
            <a:r>
              <a:rPr lang="nb-NO" dirty="0"/>
              <a:t> </a:t>
            </a:r>
            <a:r>
              <a:rPr lang="nb-NO" dirty="0" err="1"/>
              <a:t>förenklar</a:t>
            </a:r>
            <a:r>
              <a:rPr lang="nb-NO" dirty="0"/>
              <a:t>/tar bort </a:t>
            </a:r>
            <a:r>
              <a:rPr lang="nb-NO" dirty="0" err="1"/>
              <a:t>gränshinder</a:t>
            </a:r>
            <a:r>
              <a:rPr lang="nb-NO" dirty="0"/>
              <a:t> </a:t>
            </a:r>
            <a:r>
              <a:rPr lang="nb-NO" dirty="0" err="1"/>
              <a:t>för</a:t>
            </a:r>
            <a:r>
              <a:rPr lang="nb-NO" dirty="0"/>
              <a:t> både </a:t>
            </a:r>
            <a:r>
              <a:rPr lang="nb-NO" dirty="0" err="1"/>
              <a:t>gäster</a:t>
            </a:r>
            <a:r>
              <a:rPr lang="nb-NO" dirty="0"/>
              <a:t> </a:t>
            </a:r>
            <a:r>
              <a:rPr lang="nb-NO" dirty="0" err="1"/>
              <a:t>och</a:t>
            </a:r>
            <a:r>
              <a:rPr lang="nb-NO" dirty="0"/>
              <a:t> </a:t>
            </a:r>
            <a:r>
              <a:rPr lang="nb-NO" dirty="0" err="1"/>
              <a:t>näringsliv</a:t>
            </a:r>
            <a:r>
              <a:rPr lang="nb-NO" dirty="0"/>
              <a:t> </a:t>
            </a:r>
          </a:p>
          <a:p>
            <a:pPr marL="0" indent="0">
              <a:buNone/>
            </a:pPr>
            <a:r>
              <a:rPr lang="sv-SE" b="1" dirty="0" smtClean="0"/>
              <a:t>För SITE kommunerna är syftet att skapa ökad sysselsättning,</a:t>
            </a:r>
          </a:p>
          <a:p>
            <a:pPr marL="0" indent="0">
              <a:buNone/>
            </a:pPr>
            <a:r>
              <a:rPr lang="sv-SE" b="1" dirty="0" smtClean="0"/>
              <a:t>ökad inflyttning och ökade skatteintäkter.</a:t>
            </a:r>
          </a:p>
          <a:p>
            <a:pPr marL="0" lvl="0" indent="0">
              <a:buNone/>
            </a:pPr>
            <a:endParaRPr lang="nb-NO" dirty="0" smtClean="0"/>
          </a:p>
        </p:txBody>
      </p:sp>
      <p:pic>
        <p:nvPicPr>
          <p:cNvPr id="4" name="Picture 2" descr="C:\Users\ingkyh0423\Pictures\interreg_Sverige-Norge_fund_SV_RGB.png"/>
          <p:cNvPicPr>
            <a:picLocks noChangeAspect="1" noChangeArrowheads="1"/>
          </p:cNvPicPr>
          <p:nvPr/>
        </p:nvPicPr>
        <p:blipFill>
          <a:blip r:embed="rId2" cstate="print"/>
          <a:srcRect/>
          <a:stretch>
            <a:fillRect/>
          </a:stretch>
        </p:blipFill>
        <p:spPr bwMode="auto">
          <a:xfrm>
            <a:off x="179512" y="5949280"/>
            <a:ext cx="2122239" cy="80062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179512" y="116632"/>
            <a:ext cx="2088232" cy="485207"/>
          </a:xfrm>
          <a:prstGeom prst="rect">
            <a:avLst/>
          </a:prstGeom>
          <a:noFill/>
          <a:ln w="9525">
            <a:noFill/>
            <a:miter lim="800000"/>
            <a:headEnd/>
            <a:tailEnd/>
          </a:ln>
          <a:effectLst/>
        </p:spPr>
      </p:pic>
    </p:spTree>
    <p:extLst>
      <p:ext uri="{BB962C8B-B14F-4D97-AF65-F5344CB8AC3E}">
        <p14:creationId xmlns:p14="http://schemas.microsoft.com/office/powerpoint/2010/main" val="3318060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684930"/>
            <a:ext cx="7620000" cy="1303909"/>
          </a:xfrm>
        </p:spPr>
        <p:txBody>
          <a:bodyPr/>
          <a:lstStyle/>
          <a:p>
            <a:pPr algn="ctr"/>
            <a:r>
              <a:rPr lang="sv-SE" sz="6000" dirty="0" smtClean="0"/>
              <a:t>Insatsområden</a:t>
            </a:r>
            <a:endParaRPr lang="sv-SE" sz="6000" dirty="0"/>
          </a:p>
        </p:txBody>
      </p:sp>
      <p:sp>
        <p:nvSpPr>
          <p:cNvPr id="3" name="Platshållare för innehåll 2"/>
          <p:cNvSpPr>
            <a:spLocks noGrp="1"/>
          </p:cNvSpPr>
          <p:nvPr>
            <p:ph idx="1"/>
          </p:nvPr>
        </p:nvSpPr>
        <p:spPr>
          <a:xfrm>
            <a:off x="457200" y="2276872"/>
            <a:ext cx="7620000" cy="4123928"/>
          </a:xfrm>
        </p:spPr>
        <p:txBody>
          <a:bodyPr>
            <a:normAutofit/>
          </a:bodyPr>
          <a:lstStyle/>
          <a:p>
            <a:r>
              <a:rPr lang="sv-SE" sz="4400" dirty="0" smtClean="0"/>
              <a:t>Internationalisering</a:t>
            </a:r>
          </a:p>
          <a:p>
            <a:r>
              <a:rPr lang="sv-SE" sz="4400" dirty="0" smtClean="0"/>
              <a:t>Hållbarhet</a:t>
            </a:r>
          </a:p>
          <a:p>
            <a:r>
              <a:rPr lang="sv-SE" sz="4400" dirty="0" smtClean="0"/>
              <a:t>Nyföretagande</a:t>
            </a:r>
          </a:p>
          <a:p>
            <a:r>
              <a:rPr lang="sv-SE" sz="4400" dirty="0" smtClean="0"/>
              <a:t>Offentlig infrastruktur och FoU</a:t>
            </a:r>
            <a:endParaRPr lang="sv-SE" sz="4400" dirty="0"/>
          </a:p>
        </p:txBody>
      </p:sp>
      <p:pic>
        <p:nvPicPr>
          <p:cNvPr id="4" name="Picture 2" descr="C:\Users\ingkyh0423\Pictures\interreg_Sverige-Norge_fund_SV_RGB.png"/>
          <p:cNvPicPr>
            <a:picLocks noChangeAspect="1" noChangeArrowheads="1"/>
          </p:cNvPicPr>
          <p:nvPr/>
        </p:nvPicPr>
        <p:blipFill>
          <a:blip r:embed="rId2" cstate="print"/>
          <a:srcRect/>
          <a:stretch>
            <a:fillRect/>
          </a:stretch>
        </p:blipFill>
        <p:spPr bwMode="auto">
          <a:xfrm>
            <a:off x="179512" y="5949280"/>
            <a:ext cx="2122239" cy="80062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179512" y="116632"/>
            <a:ext cx="2088232" cy="4852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184151"/>
            <a:ext cx="7886700" cy="1325563"/>
          </a:xfrm>
        </p:spPr>
        <p:txBody>
          <a:bodyPr/>
          <a:lstStyle/>
          <a:p>
            <a:r>
              <a:rPr lang="sv-SE" sz="3200" dirty="0"/>
              <a:t>Kriterier för exportmogen </a:t>
            </a:r>
            <a:r>
              <a:rPr lang="sv-SE" sz="3200" dirty="0" smtClean="0"/>
              <a:t>destination</a:t>
            </a:r>
            <a:endParaRPr lang="nb-NO" sz="3200" dirty="0"/>
          </a:p>
        </p:txBody>
      </p:sp>
      <p:sp>
        <p:nvSpPr>
          <p:cNvPr id="3" name="Plassholder for innhold 2"/>
          <p:cNvSpPr>
            <a:spLocks noGrp="1"/>
          </p:cNvSpPr>
          <p:nvPr>
            <p:ph idx="1"/>
          </p:nvPr>
        </p:nvSpPr>
        <p:spPr>
          <a:xfrm>
            <a:off x="628650" y="1124745"/>
            <a:ext cx="7058025" cy="4896544"/>
          </a:xfrm>
        </p:spPr>
        <p:txBody>
          <a:bodyPr>
            <a:normAutofit fontScale="92500" lnSpcReduction="10000"/>
          </a:bodyPr>
          <a:lstStyle/>
          <a:p>
            <a:pPr marL="276225" indent="-276225">
              <a:spcAft>
                <a:spcPts val="600"/>
              </a:spcAft>
              <a:buNone/>
              <a:tabLst>
                <a:tab pos="95250" algn="l"/>
              </a:tabLst>
            </a:pPr>
            <a:r>
              <a:rPr lang="sv-SE" sz="1600" dirty="0"/>
              <a:t>Kriterierna utgår från marknadens och målgruppens krav och behov.</a:t>
            </a:r>
          </a:p>
          <a:p>
            <a:pPr marL="276225" indent="-276225">
              <a:spcBef>
                <a:spcPts val="600"/>
              </a:spcBef>
              <a:spcAft>
                <a:spcPts val="600"/>
              </a:spcAft>
              <a:buFont typeface="+mj-lt"/>
              <a:buAutoNum type="arabicPeriod"/>
              <a:tabLst>
                <a:tab pos="95250" algn="l"/>
              </a:tabLst>
            </a:pPr>
            <a:r>
              <a:rPr lang="sv-SE" sz="1600" dirty="0"/>
              <a:t>Destinationen kan erbjuda 2–5 dagars helhetsupplevelse (bo, äta, göra, resa)</a:t>
            </a:r>
          </a:p>
          <a:p>
            <a:pPr marL="276225" indent="-276225">
              <a:spcBef>
                <a:spcPts val="600"/>
              </a:spcBef>
              <a:spcAft>
                <a:spcPts val="600"/>
              </a:spcAft>
              <a:buFont typeface="+mj-lt"/>
              <a:buAutoNum type="arabicPeriod"/>
              <a:tabLst>
                <a:tab pos="95250" algn="l"/>
              </a:tabLst>
            </a:pPr>
            <a:r>
              <a:rPr lang="sv-SE" sz="1600" dirty="0"/>
              <a:t>Destinationens erbjudande är samlat, paketerat och köpbart</a:t>
            </a:r>
          </a:p>
          <a:p>
            <a:pPr marL="276225" indent="-276225">
              <a:spcBef>
                <a:spcPts val="600"/>
              </a:spcBef>
              <a:spcAft>
                <a:spcPts val="600"/>
              </a:spcAft>
              <a:buFont typeface="+mj-lt"/>
              <a:buAutoNum type="arabicPeriod"/>
              <a:tabLst>
                <a:tab pos="95250" algn="l"/>
              </a:tabLst>
            </a:pPr>
            <a:r>
              <a:rPr lang="sv-SE" sz="1600" dirty="0"/>
              <a:t>Språkanpassad kommunikation</a:t>
            </a:r>
          </a:p>
          <a:p>
            <a:pPr marL="276225" indent="-276225">
              <a:spcBef>
                <a:spcPts val="600"/>
              </a:spcBef>
              <a:spcAft>
                <a:spcPts val="600"/>
              </a:spcAft>
              <a:buFont typeface="+mj-lt"/>
              <a:buAutoNum type="arabicPeriod"/>
              <a:tabLst>
                <a:tab pos="95250" algn="l"/>
              </a:tabLst>
            </a:pPr>
            <a:r>
              <a:rPr lang="sv-SE" sz="1600" dirty="0"/>
              <a:t>Destinationens tillgänglighet är god</a:t>
            </a:r>
          </a:p>
          <a:p>
            <a:pPr marL="276225" indent="-276225">
              <a:spcBef>
                <a:spcPts val="600"/>
              </a:spcBef>
              <a:spcAft>
                <a:spcPts val="600"/>
              </a:spcAft>
              <a:buFont typeface="+mj-lt"/>
              <a:buAutoNum type="arabicPeriod"/>
              <a:tabLst>
                <a:tab pos="95250" algn="l"/>
              </a:tabLst>
            </a:pPr>
            <a:r>
              <a:rPr lang="sv-SE" sz="1600" dirty="0"/>
              <a:t>Det finns en lokal organisation med tydligt mandat att representera destinationen</a:t>
            </a:r>
          </a:p>
          <a:p>
            <a:pPr marL="276225" indent="-276225">
              <a:spcBef>
                <a:spcPts val="600"/>
              </a:spcBef>
              <a:spcAft>
                <a:spcPts val="600"/>
              </a:spcAft>
              <a:buFont typeface="+mj-lt"/>
              <a:buAutoNum type="arabicPeriod"/>
              <a:tabLst>
                <a:tab pos="95250" algn="l"/>
              </a:tabLst>
            </a:pPr>
            <a:r>
              <a:rPr lang="sv-SE" sz="1600" dirty="0"/>
              <a:t>Gemensam prioritering av marknader och målgrupper </a:t>
            </a:r>
          </a:p>
          <a:p>
            <a:pPr marL="276225" indent="-276225">
              <a:spcBef>
                <a:spcPts val="600"/>
              </a:spcBef>
              <a:spcAft>
                <a:spcPts val="600"/>
              </a:spcAft>
              <a:buFont typeface="+mj-lt"/>
              <a:buAutoNum type="arabicPeriod"/>
              <a:tabLst>
                <a:tab pos="95250" algn="l"/>
              </a:tabLst>
            </a:pPr>
            <a:r>
              <a:rPr lang="sv-SE" sz="1600" dirty="0"/>
              <a:t>Det finns en plan och långsiktig finansiering av marknadsaktiviteter samt en gemensam varumärkesplattform</a:t>
            </a:r>
          </a:p>
          <a:p>
            <a:pPr marL="276225" indent="-276225">
              <a:spcBef>
                <a:spcPts val="600"/>
              </a:spcBef>
              <a:spcAft>
                <a:spcPts val="600"/>
              </a:spcAft>
              <a:buFont typeface="+mj-lt"/>
              <a:buAutoNum type="arabicPeriod"/>
              <a:tabLst>
                <a:tab pos="95250" algn="l"/>
              </a:tabLst>
            </a:pPr>
            <a:r>
              <a:rPr lang="sv-SE" sz="1600" dirty="0"/>
              <a:t>Den lokala organisationen ansvarar för utveckling och implementering av destinationens gemensamma affärsplan utifrån kunskap om marknad, målgrupp, produktutbud, resurser</a:t>
            </a:r>
          </a:p>
          <a:p>
            <a:pPr marL="276225" indent="-276225">
              <a:spcBef>
                <a:spcPts val="600"/>
              </a:spcBef>
              <a:spcAft>
                <a:spcPts val="600"/>
              </a:spcAft>
              <a:buFont typeface="+mj-lt"/>
              <a:buAutoNum type="arabicPeriod"/>
              <a:tabLst>
                <a:tab pos="95250" algn="l"/>
              </a:tabLst>
            </a:pPr>
            <a:r>
              <a:rPr lang="sv-SE" sz="1600" dirty="0"/>
              <a:t>Destinationen har en affärsmodell för hur samverkande företag på destinationen kan utvecklas lönsamt</a:t>
            </a:r>
            <a:br>
              <a:rPr lang="sv-SE" sz="1600" dirty="0"/>
            </a:br>
            <a:r>
              <a:rPr lang="sv-SE" sz="1600" dirty="0"/>
              <a:t/>
            </a:r>
            <a:br>
              <a:rPr lang="sv-SE" sz="1600" dirty="0"/>
            </a:br>
            <a:endParaRPr lang="nb-NO" sz="1600" dirty="0"/>
          </a:p>
          <a:p>
            <a:pPr>
              <a:spcAft>
                <a:spcPts val="600"/>
              </a:spcAft>
            </a:pPr>
            <a:endParaRPr lang="nb-NO" sz="1600" dirty="0"/>
          </a:p>
        </p:txBody>
      </p:sp>
      <p:pic>
        <p:nvPicPr>
          <p:cNvPr id="4" name="Picture 2" descr="C:\Users\ingkyh0423\Pictures\interreg_Sverige-Norge_fund_SV_RGB.png"/>
          <p:cNvPicPr>
            <a:picLocks noChangeAspect="1" noChangeArrowheads="1"/>
          </p:cNvPicPr>
          <p:nvPr/>
        </p:nvPicPr>
        <p:blipFill>
          <a:blip r:embed="rId2" cstate="print"/>
          <a:srcRect/>
          <a:stretch>
            <a:fillRect/>
          </a:stretch>
        </p:blipFill>
        <p:spPr bwMode="auto">
          <a:xfrm>
            <a:off x="179512" y="5949280"/>
            <a:ext cx="2122239" cy="80062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179512" y="116632"/>
            <a:ext cx="2088232" cy="485207"/>
          </a:xfrm>
          <a:prstGeom prst="rect">
            <a:avLst/>
          </a:prstGeom>
          <a:noFill/>
          <a:ln w="9525">
            <a:noFill/>
            <a:miter lim="800000"/>
            <a:headEnd/>
            <a:tailEnd/>
          </a:ln>
          <a:effectLst/>
        </p:spPr>
      </p:pic>
    </p:spTree>
    <p:extLst>
      <p:ext uri="{BB962C8B-B14F-4D97-AF65-F5344CB8AC3E}">
        <p14:creationId xmlns:p14="http://schemas.microsoft.com/office/powerpoint/2010/main" val="2690776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Dessutom…</a:t>
            </a:r>
            <a:endParaRPr lang="sv-SE" dirty="0"/>
          </a:p>
        </p:txBody>
      </p:sp>
      <p:sp>
        <p:nvSpPr>
          <p:cNvPr id="3" name="Platshållare för innehåll 2"/>
          <p:cNvSpPr>
            <a:spLocks noGrp="1"/>
          </p:cNvSpPr>
          <p:nvPr>
            <p:ph idx="1"/>
          </p:nvPr>
        </p:nvSpPr>
        <p:spPr/>
        <p:txBody>
          <a:bodyPr/>
          <a:lstStyle/>
          <a:p>
            <a:pPr marL="276225" indent="-276225">
              <a:spcBef>
                <a:spcPts val="600"/>
              </a:spcBef>
              <a:spcAft>
                <a:spcPts val="600"/>
              </a:spcAft>
              <a:buFont typeface="+mj-lt"/>
              <a:buAutoNum type="arabicPeriod"/>
              <a:tabLst>
                <a:tab pos="95250" algn="l"/>
              </a:tabLst>
            </a:pPr>
            <a:endParaRPr lang="sv-SE" dirty="0" smtClean="0"/>
          </a:p>
          <a:p>
            <a:pPr marL="276225" indent="-276225">
              <a:spcBef>
                <a:spcPts val="600"/>
              </a:spcBef>
              <a:spcAft>
                <a:spcPts val="600"/>
              </a:spcAft>
              <a:tabLst>
                <a:tab pos="95250" algn="l"/>
              </a:tabLst>
            </a:pPr>
            <a:r>
              <a:rPr lang="sv-SE" sz="3200" dirty="0" smtClean="0"/>
              <a:t>bör det finnas en hållbarhetsstrategi för destinationen</a:t>
            </a:r>
          </a:p>
          <a:p>
            <a:pPr marL="276225" indent="-276225">
              <a:spcBef>
                <a:spcPts val="600"/>
              </a:spcBef>
              <a:spcAft>
                <a:spcPts val="600"/>
              </a:spcAft>
              <a:tabLst>
                <a:tab pos="95250" algn="l"/>
              </a:tabLst>
            </a:pPr>
            <a:r>
              <a:rPr lang="sv-SE" sz="3200" dirty="0" smtClean="0"/>
              <a:t>bör destinationen aktivt arbeta för att kvalitetssäkra sina produkter</a:t>
            </a:r>
          </a:p>
          <a:p>
            <a:pPr marL="276225" indent="-276225">
              <a:spcBef>
                <a:spcPts val="600"/>
              </a:spcBef>
              <a:spcAft>
                <a:spcPts val="600"/>
              </a:spcAft>
              <a:tabLst>
                <a:tab pos="95250" algn="l"/>
              </a:tabLst>
            </a:pPr>
            <a:r>
              <a:rPr lang="sv-SE" sz="3200" dirty="0" smtClean="0"/>
              <a:t>bör destinationen säkerställa delaktighet av lokalbefolkningen för ett gott värdskap</a:t>
            </a:r>
          </a:p>
          <a:p>
            <a:endParaRPr lang="sv-SE" dirty="0"/>
          </a:p>
        </p:txBody>
      </p:sp>
      <p:pic>
        <p:nvPicPr>
          <p:cNvPr id="4" name="Picture 2" descr="C:\Users\ingkyh0423\Pictures\interreg_Sverige-Norge_fund_SV_RGB.png"/>
          <p:cNvPicPr>
            <a:picLocks noChangeAspect="1" noChangeArrowheads="1"/>
          </p:cNvPicPr>
          <p:nvPr/>
        </p:nvPicPr>
        <p:blipFill>
          <a:blip r:embed="rId2" cstate="print"/>
          <a:srcRect/>
          <a:stretch>
            <a:fillRect/>
          </a:stretch>
        </p:blipFill>
        <p:spPr bwMode="auto">
          <a:xfrm>
            <a:off x="179512" y="5949280"/>
            <a:ext cx="2122239" cy="80062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179512" y="116632"/>
            <a:ext cx="2088232" cy="48520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nb-NO" sz="4000" dirty="0" smtClean="0"/>
              <a:t>Oppgaver på 3 nivåer må avklares</a:t>
            </a:r>
            <a:endParaRPr lang="sv-SE" sz="40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29229259"/>
              </p:ext>
            </p:extLst>
          </p:nvPr>
        </p:nvGraphicFramePr>
        <p:xfrm>
          <a:off x="457200" y="1600200"/>
          <a:ext cx="7620000" cy="413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ingkyh0423\Pictures\interreg_Sverige-Norge_fund_SV_RGB.png"/>
          <p:cNvPicPr>
            <a:picLocks noChangeAspect="1" noChangeArrowheads="1"/>
          </p:cNvPicPr>
          <p:nvPr/>
        </p:nvPicPr>
        <p:blipFill>
          <a:blip r:embed="rId7" cstate="print"/>
          <a:srcRect/>
          <a:stretch>
            <a:fillRect/>
          </a:stretch>
        </p:blipFill>
        <p:spPr bwMode="auto">
          <a:xfrm>
            <a:off x="179512" y="5949280"/>
            <a:ext cx="2122239" cy="800622"/>
          </a:xfrm>
          <a:prstGeom prst="rect">
            <a:avLst/>
          </a:prstGeom>
          <a:noFill/>
        </p:spPr>
      </p:pic>
      <p:pic>
        <p:nvPicPr>
          <p:cNvPr id="6" name="Picture 3"/>
          <p:cNvPicPr>
            <a:picLocks noChangeAspect="1" noChangeArrowheads="1"/>
          </p:cNvPicPr>
          <p:nvPr/>
        </p:nvPicPr>
        <p:blipFill>
          <a:blip r:embed="rId8" cstate="print"/>
          <a:srcRect/>
          <a:stretch>
            <a:fillRect/>
          </a:stretch>
        </p:blipFill>
        <p:spPr bwMode="auto">
          <a:xfrm>
            <a:off x="179512" y="116632"/>
            <a:ext cx="2088232" cy="48520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nb-NO" sz="3600" dirty="0" smtClean="0"/>
              <a:t>Bærekraftig utvikling og sertifisering</a:t>
            </a:r>
            <a:endParaRPr lang="sv-SE" sz="3600" dirty="0"/>
          </a:p>
        </p:txBody>
      </p:sp>
      <p:sp>
        <p:nvSpPr>
          <p:cNvPr id="4" name="Platshållare för innehåll 3"/>
          <p:cNvSpPr>
            <a:spLocks noGrp="1"/>
          </p:cNvSpPr>
          <p:nvPr>
            <p:ph idx="1"/>
          </p:nvPr>
        </p:nvSpPr>
        <p:spPr>
          <a:xfrm>
            <a:off x="457200" y="1600200"/>
            <a:ext cx="5915000" cy="4800600"/>
          </a:xfrm>
        </p:spPr>
        <p:txBody>
          <a:bodyPr>
            <a:normAutofit fontScale="70000" lnSpcReduction="20000"/>
          </a:bodyPr>
          <a:lstStyle/>
          <a:p>
            <a:pPr marL="228600" lvl="1">
              <a:spcBef>
                <a:spcPts val="1000"/>
              </a:spcBef>
            </a:pPr>
            <a:r>
              <a:rPr lang="nb-NO" dirty="0" smtClean="0"/>
              <a:t>Mål at SITE-regionen er sertifisert som bærekraftig reisemål i 2018</a:t>
            </a:r>
          </a:p>
          <a:p>
            <a:r>
              <a:rPr lang="nb-NO" sz="2400" dirty="0" smtClean="0"/>
              <a:t>Trysil innehar Merket for bærekraftig reisemål</a:t>
            </a:r>
          </a:p>
          <a:p>
            <a:pPr lvl="1"/>
            <a:r>
              <a:rPr lang="nb-NO" dirty="0" smtClean="0"/>
              <a:t>Remerking innen mars 2016 ska gjøres i prosjektet</a:t>
            </a:r>
          </a:p>
          <a:p>
            <a:r>
              <a:rPr lang="nb-NO" sz="2400" dirty="0" smtClean="0"/>
              <a:t>Femund-Engerdal</a:t>
            </a:r>
          </a:p>
          <a:p>
            <a:pPr lvl="1"/>
            <a:r>
              <a:rPr lang="nb-NO" dirty="0" smtClean="0"/>
              <a:t>Ska å kvalifisere for Merket </a:t>
            </a:r>
          </a:p>
          <a:p>
            <a:pPr lvl="1"/>
            <a:r>
              <a:rPr lang="nb-NO" dirty="0" smtClean="0"/>
              <a:t>Kan søke Innovasjon Norge om støtte til eget prosjekt</a:t>
            </a:r>
          </a:p>
          <a:p>
            <a:r>
              <a:rPr lang="nb-NO" sz="2400" dirty="0" smtClean="0"/>
              <a:t>Sälen og Idre ønsker sterkt å starte «Hållbar utvikling»</a:t>
            </a:r>
          </a:p>
          <a:p>
            <a:pPr lvl="1"/>
            <a:r>
              <a:rPr lang="nb-NO" dirty="0" smtClean="0"/>
              <a:t>SITE Sverige budsjetterer for et 2-års utviklingsløp</a:t>
            </a:r>
          </a:p>
          <a:p>
            <a:pPr marL="228600" lvl="1">
              <a:spcBef>
                <a:spcPts val="1000"/>
              </a:spcBef>
            </a:pPr>
            <a:r>
              <a:rPr lang="nb-NO" dirty="0" smtClean="0"/>
              <a:t>Nordisk råd jobber med felles Nordisk merkeordning</a:t>
            </a:r>
          </a:p>
          <a:p>
            <a:pPr marL="685800" lvl="2">
              <a:spcBef>
                <a:spcPts val="1000"/>
              </a:spcBef>
            </a:pPr>
            <a:r>
              <a:rPr lang="nb-NO" dirty="0" smtClean="0"/>
              <a:t>Alt. søke om tilknytning til den Merket for Bærekraftig reisemål  </a:t>
            </a:r>
          </a:p>
          <a:p>
            <a:endParaRPr lang="sv-SE" dirty="0"/>
          </a:p>
        </p:txBody>
      </p:sp>
      <p:pic>
        <p:nvPicPr>
          <p:cNvPr id="5" name="Bilde 3"/>
          <p:cNvPicPr>
            <a:picLocks noChangeAspect="1"/>
          </p:cNvPicPr>
          <p:nvPr/>
        </p:nvPicPr>
        <p:blipFill rotWithShape="1">
          <a:blip r:embed="rId2" cstate="print">
            <a:extLst>
              <a:ext uri="{28A0092B-C50C-407E-A947-70E740481C1C}">
                <a14:useLocalDpi xmlns:a14="http://schemas.microsoft.com/office/drawing/2010/main" val="0"/>
              </a:ext>
            </a:extLst>
          </a:blip>
          <a:srcRect t="14561"/>
          <a:stretch/>
        </p:blipFill>
        <p:spPr>
          <a:xfrm>
            <a:off x="6300192" y="1556792"/>
            <a:ext cx="2002223" cy="4082315"/>
          </a:xfrm>
          <a:prstGeom prst="rect">
            <a:avLst/>
          </a:prstGeom>
        </p:spPr>
      </p:pic>
      <p:pic>
        <p:nvPicPr>
          <p:cNvPr id="6" name="Picture 2" descr="C:\Users\ingkyh0423\Pictures\interreg_Sverige-Norge_fund_SV_RGB.png"/>
          <p:cNvPicPr>
            <a:picLocks noChangeAspect="1" noChangeArrowheads="1"/>
          </p:cNvPicPr>
          <p:nvPr/>
        </p:nvPicPr>
        <p:blipFill>
          <a:blip r:embed="rId3" cstate="print"/>
          <a:srcRect/>
          <a:stretch>
            <a:fillRect/>
          </a:stretch>
        </p:blipFill>
        <p:spPr bwMode="auto">
          <a:xfrm>
            <a:off x="179512" y="5949280"/>
            <a:ext cx="2122239" cy="800622"/>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179512" y="116632"/>
            <a:ext cx="2088232" cy="48520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nb-NO" sz="2800" dirty="0" smtClean="0"/>
              <a:t>Offentliges konsekvens av internasjonalisering</a:t>
            </a:r>
            <a:endParaRPr lang="sv-SE" sz="2800" dirty="0"/>
          </a:p>
        </p:txBody>
      </p:sp>
      <p:sp>
        <p:nvSpPr>
          <p:cNvPr id="3" name="Platshållare för innehåll 2"/>
          <p:cNvSpPr>
            <a:spLocks noGrp="1"/>
          </p:cNvSpPr>
          <p:nvPr>
            <p:ph idx="1"/>
          </p:nvPr>
        </p:nvSpPr>
        <p:spPr>
          <a:xfrm>
            <a:off x="457200" y="1600200"/>
            <a:ext cx="4834880" cy="4800600"/>
          </a:xfrm>
        </p:spPr>
        <p:txBody>
          <a:bodyPr>
            <a:normAutofit fontScale="92500" lnSpcReduction="10000"/>
          </a:bodyPr>
          <a:lstStyle/>
          <a:p>
            <a:r>
              <a:rPr lang="nb-NO" sz="2400" dirty="0" smtClean="0"/>
              <a:t>Være pådriver for samordning av det offentlige på ulike nivå i forhold til offentlige oppgaver som påvirkes av internasjonalisering </a:t>
            </a:r>
          </a:p>
          <a:p>
            <a:pPr lvl="1"/>
            <a:r>
              <a:rPr lang="nb-NO" dirty="0" smtClean="0"/>
              <a:t>Grensehinder, brann, politi, toll, transport, helse</a:t>
            </a:r>
          </a:p>
          <a:p>
            <a:r>
              <a:rPr lang="nb-NO" sz="2400" dirty="0" smtClean="0"/>
              <a:t>Fortsette arbeidssettet fra SITE I </a:t>
            </a:r>
          </a:p>
          <a:p>
            <a:pPr lvl="1"/>
            <a:r>
              <a:rPr lang="nb-NO" dirty="0" smtClean="0"/>
              <a:t>Invitere til dialog gjennom seminarer, konferanser, workshops og møter</a:t>
            </a:r>
          </a:p>
          <a:p>
            <a:r>
              <a:rPr lang="nb-NO" sz="2400" dirty="0" smtClean="0"/>
              <a:t>Sikre tilgang og flyt av informasjon over grensen</a:t>
            </a:r>
          </a:p>
          <a:p>
            <a:r>
              <a:rPr lang="nb-NO" sz="2400" dirty="0" smtClean="0">
                <a:solidFill>
                  <a:srgbClr val="FF0000"/>
                </a:solidFill>
              </a:rPr>
              <a:t>Frihandelsområde…</a:t>
            </a:r>
          </a:p>
          <a:p>
            <a:pPr>
              <a:buNone/>
            </a:pPr>
            <a:endParaRPr lang="sv-SE" dirty="0"/>
          </a:p>
        </p:txBody>
      </p:sp>
      <p:pic>
        <p:nvPicPr>
          <p:cNvPr id="4" name="Picture 2" descr="https://scontent-a-cdg.xx.fbcdn.net/hphotos-xpa1/t31.0-8/1487954_657387337633511_1603389041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74" r="7130"/>
          <a:stretch/>
        </p:blipFill>
        <p:spPr bwMode="auto">
          <a:xfrm>
            <a:off x="5148064" y="1700808"/>
            <a:ext cx="3312368" cy="38384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ingkyh0423\Pictures\interreg_Sverige-Norge_fund_SV_RGB.png"/>
          <p:cNvPicPr>
            <a:picLocks noChangeAspect="1" noChangeArrowheads="1"/>
          </p:cNvPicPr>
          <p:nvPr/>
        </p:nvPicPr>
        <p:blipFill>
          <a:blip r:embed="rId3" cstate="print"/>
          <a:srcRect/>
          <a:stretch>
            <a:fillRect/>
          </a:stretch>
        </p:blipFill>
        <p:spPr bwMode="auto">
          <a:xfrm>
            <a:off x="179512" y="5949280"/>
            <a:ext cx="2122239" cy="800622"/>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179512" y="116632"/>
            <a:ext cx="2088232" cy="48520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620688"/>
            <a:ext cx="7620000" cy="732706"/>
          </a:xfrm>
        </p:spPr>
        <p:txBody>
          <a:bodyPr/>
          <a:lstStyle/>
          <a:p>
            <a:r>
              <a:rPr lang="nb-NO" sz="3600" dirty="0" smtClean="0"/>
              <a:t>Tiltak nyföretagande og entreprenörer</a:t>
            </a:r>
            <a:endParaRPr lang="sv-SE" sz="3600" dirty="0"/>
          </a:p>
        </p:txBody>
      </p:sp>
      <p:sp>
        <p:nvSpPr>
          <p:cNvPr id="3" name="Platshållare för innehåll 2"/>
          <p:cNvSpPr>
            <a:spLocks noGrp="1"/>
          </p:cNvSpPr>
          <p:nvPr>
            <p:ph idx="1"/>
          </p:nvPr>
        </p:nvSpPr>
        <p:spPr/>
        <p:txBody>
          <a:bodyPr/>
          <a:lstStyle/>
          <a:p>
            <a:r>
              <a:rPr lang="nb-NO" sz="2800" dirty="0" smtClean="0"/>
              <a:t>Har potente utviklingsområder og muligheter</a:t>
            </a:r>
          </a:p>
          <a:p>
            <a:pPr lvl="1"/>
            <a:r>
              <a:rPr lang="nb-NO" sz="2800" dirty="0" smtClean="0"/>
              <a:t>Opplevelser ved bruk av skog, fjell, vann, elv og snø  </a:t>
            </a:r>
          </a:p>
          <a:p>
            <a:pPr lvl="1"/>
            <a:r>
              <a:rPr lang="nb-NO" sz="2800" dirty="0" smtClean="0"/>
              <a:t>Produksjon, salg og bruk av lokalmat som del av opplevelsen</a:t>
            </a:r>
          </a:p>
          <a:p>
            <a:pPr lvl="1"/>
            <a:r>
              <a:rPr lang="nb-NO" sz="2800" dirty="0" smtClean="0"/>
              <a:t>Salg av lokalt produserte og gjerne bærekraftige produkter</a:t>
            </a:r>
          </a:p>
          <a:p>
            <a:endParaRPr lang="sv-SE" dirty="0"/>
          </a:p>
        </p:txBody>
      </p:sp>
      <p:pic>
        <p:nvPicPr>
          <p:cNvPr id="4" name="Picture 2" descr="C:\Users\ingkyh0423\Pictures\interreg_Sverige-Norge_fund_SV_RGB.png"/>
          <p:cNvPicPr>
            <a:picLocks noChangeAspect="1" noChangeArrowheads="1"/>
          </p:cNvPicPr>
          <p:nvPr/>
        </p:nvPicPr>
        <p:blipFill>
          <a:blip r:embed="rId2" cstate="print"/>
          <a:srcRect/>
          <a:stretch>
            <a:fillRect/>
          </a:stretch>
        </p:blipFill>
        <p:spPr bwMode="auto">
          <a:xfrm>
            <a:off x="179512" y="5949280"/>
            <a:ext cx="2122239" cy="80062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179512" y="116632"/>
            <a:ext cx="2088232" cy="4852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Behov av kompetenta guider</a:t>
            </a:r>
            <a:endParaRPr lang="sv-SE" dirty="0"/>
          </a:p>
        </p:txBody>
      </p:sp>
      <p:sp>
        <p:nvSpPr>
          <p:cNvPr id="3" name="Platshållare för innehåll 2"/>
          <p:cNvSpPr>
            <a:spLocks noGrp="1"/>
          </p:cNvSpPr>
          <p:nvPr>
            <p:ph idx="1"/>
          </p:nvPr>
        </p:nvSpPr>
        <p:spPr/>
        <p:txBody>
          <a:bodyPr/>
          <a:lstStyle/>
          <a:p>
            <a:r>
              <a:rPr lang="sv-SE" dirty="0" smtClean="0"/>
              <a:t>Guideutbildning utifrån internationella behov</a:t>
            </a:r>
          </a:p>
          <a:p>
            <a:pPr lvl="1"/>
            <a:r>
              <a:rPr lang="sv-SE" dirty="0" smtClean="0"/>
              <a:t>Andra krav på upplevelser</a:t>
            </a:r>
          </a:p>
          <a:p>
            <a:pPr lvl="1"/>
            <a:r>
              <a:rPr lang="sv-SE" dirty="0" smtClean="0"/>
              <a:t>Tillrättaläggande</a:t>
            </a:r>
          </a:p>
          <a:p>
            <a:pPr lvl="2"/>
            <a:r>
              <a:rPr lang="sv-SE" dirty="0" smtClean="0"/>
              <a:t>Kartor, skyltar, vägledning</a:t>
            </a:r>
          </a:p>
          <a:p>
            <a:pPr lvl="2"/>
            <a:r>
              <a:rPr lang="sv-SE" dirty="0" smtClean="0"/>
              <a:t>”</a:t>
            </a:r>
            <a:r>
              <a:rPr lang="sv-SE" dirty="0" err="1" smtClean="0"/>
              <a:t>Can</a:t>
            </a:r>
            <a:r>
              <a:rPr lang="sv-SE" dirty="0" smtClean="0"/>
              <a:t> I go in </a:t>
            </a:r>
            <a:r>
              <a:rPr lang="sv-SE" dirty="0" err="1" smtClean="0"/>
              <a:t>to</a:t>
            </a:r>
            <a:r>
              <a:rPr lang="sv-SE" dirty="0" smtClean="0"/>
              <a:t> </a:t>
            </a:r>
            <a:r>
              <a:rPr lang="sv-SE" dirty="0" err="1" smtClean="0"/>
              <a:t>this</a:t>
            </a:r>
            <a:r>
              <a:rPr lang="sv-SE" dirty="0" smtClean="0"/>
              <a:t> </a:t>
            </a:r>
            <a:r>
              <a:rPr lang="sv-SE" dirty="0" err="1" smtClean="0"/>
              <a:t>wild</a:t>
            </a:r>
            <a:r>
              <a:rPr lang="sv-SE" dirty="0" smtClean="0"/>
              <a:t> </a:t>
            </a:r>
            <a:r>
              <a:rPr lang="sv-SE" dirty="0" err="1" smtClean="0"/>
              <a:t>forest</a:t>
            </a:r>
            <a:r>
              <a:rPr lang="sv-SE" dirty="0" smtClean="0"/>
              <a:t> on my </a:t>
            </a:r>
            <a:r>
              <a:rPr lang="sv-SE" dirty="0" err="1" smtClean="0"/>
              <a:t>own</a:t>
            </a:r>
            <a:r>
              <a:rPr lang="sv-SE" dirty="0" smtClean="0"/>
              <a:t>?”</a:t>
            </a:r>
          </a:p>
          <a:p>
            <a:endParaRPr lang="sv-S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077072"/>
            <a:ext cx="36576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ingkyh0423\Pictures\interreg_Sverige-Norge_fund_SV_RGB.png"/>
          <p:cNvPicPr>
            <a:picLocks noChangeAspect="1" noChangeArrowheads="1"/>
          </p:cNvPicPr>
          <p:nvPr/>
        </p:nvPicPr>
        <p:blipFill>
          <a:blip r:embed="rId3" cstate="print"/>
          <a:srcRect/>
          <a:stretch>
            <a:fillRect/>
          </a:stretch>
        </p:blipFill>
        <p:spPr bwMode="auto">
          <a:xfrm>
            <a:off x="179512" y="5949280"/>
            <a:ext cx="2122239" cy="800622"/>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179512" y="116632"/>
            <a:ext cx="2088232" cy="485207"/>
          </a:xfrm>
          <a:prstGeom prst="rect">
            <a:avLst/>
          </a:prstGeom>
          <a:noFill/>
          <a:ln w="9525">
            <a:noFill/>
            <a:miter lim="800000"/>
            <a:headEnd/>
            <a:tailEnd/>
          </a:ln>
          <a:effectLst/>
        </p:spPr>
      </p:pic>
    </p:spTree>
    <p:extLst>
      <p:ext uri="{BB962C8B-B14F-4D97-AF65-F5344CB8AC3E}">
        <p14:creationId xmlns:p14="http://schemas.microsoft.com/office/powerpoint/2010/main" val="369663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ngkyh0423\Pictures\interreg_Sverige-Norge_fund_SV_RGB.png"/>
          <p:cNvPicPr>
            <a:picLocks noChangeAspect="1" noChangeArrowheads="1"/>
          </p:cNvPicPr>
          <p:nvPr/>
        </p:nvPicPr>
        <p:blipFill>
          <a:blip r:embed="rId3" cstate="print"/>
          <a:srcRect/>
          <a:stretch>
            <a:fillRect/>
          </a:stretch>
        </p:blipFill>
        <p:spPr bwMode="auto">
          <a:xfrm>
            <a:off x="179512" y="5949280"/>
            <a:ext cx="2122239" cy="800622"/>
          </a:xfrm>
          <a:prstGeom prst="rect">
            <a:avLst/>
          </a:prstGeom>
          <a:noFill/>
        </p:spPr>
      </p:pic>
      <p:pic>
        <p:nvPicPr>
          <p:cNvPr id="11" name="Bilde 10" descr="Skjermbilde 2016-01-24 kl. 15.24.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025" y="948217"/>
            <a:ext cx="7209690" cy="6149225"/>
          </a:xfrm>
          <a:prstGeom prst="rect">
            <a:avLst/>
          </a:prstGeom>
        </p:spPr>
      </p:pic>
      <p:sp>
        <p:nvSpPr>
          <p:cNvPr id="3" name="Tittel 1"/>
          <p:cNvSpPr>
            <a:spLocks noGrp="1"/>
          </p:cNvSpPr>
          <p:nvPr>
            <p:ph type="title"/>
          </p:nvPr>
        </p:nvSpPr>
        <p:spPr>
          <a:xfrm>
            <a:off x="4355975" y="95107"/>
            <a:ext cx="4139373" cy="1024976"/>
          </a:xfrm>
        </p:spPr>
        <p:txBody>
          <a:bodyPr/>
          <a:lstStyle/>
          <a:p>
            <a:r>
              <a:rPr lang="nb-NO" dirty="0" smtClean="0"/>
              <a:t>Guidenettverk</a:t>
            </a:r>
            <a:endParaRPr lang="nb-NO" dirty="0"/>
          </a:p>
        </p:txBody>
      </p:sp>
      <p:pic>
        <p:nvPicPr>
          <p:cNvPr id="5" name="Picture 3"/>
          <p:cNvPicPr>
            <a:picLocks noChangeAspect="1" noChangeArrowheads="1"/>
          </p:cNvPicPr>
          <p:nvPr/>
        </p:nvPicPr>
        <p:blipFill>
          <a:blip r:embed="rId5" cstate="print"/>
          <a:srcRect/>
          <a:stretch>
            <a:fillRect/>
          </a:stretch>
        </p:blipFill>
        <p:spPr bwMode="auto">
          <a:xfrm>
            <a:off x="179512" y="116632"/>
            <a:ext cx="2088232" cy="485207"/>
          </a:xfrm>
          <a:prstGeom prst="rect">
            <a:avLst/>
          </a:prstGeom>
          <a:noFill/>
          <a:ln w="9525">
            <a:noFill/>
            <a:miter lim="800000"/>
            <a:headEnd/>
            <a:tailEnd/>
          </a:ln>
          <a:effectLst/>
        </p:spPr>
      </p:pic>
    </p:spTree>
    <p:extLst>
      <p:ext uri="{BB962C8B-B14F-4D97-AF65-F5344CB8AC3E}">
        <p14:creationId xmlns:p14="http://schemas.microsoft.com/office/powerpoint/2010/main" val="2036426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3528" y="2635225"/>
            <a:ext cx="5254352" cy="1873895"/>
          </a:xfrm>
        </p:spPr>
        <p:txBody>
          <a:bodyPr/>
          <a:lstStyle/>
          <a:p>
            <a:pPr>
              <a:lnSpc>
                <a:spcPct val="150000"/>
              </a:lnSpc>
            </a:pPr>
            <a:r>
              <a:rPr lang="sv-SE" sz="4000" dirty="0" smtClean="0"/>
              <a:t>SITE regionen</a:t>
            </a:r>
            <a:endParaRPr lang="sv-SE" sz="4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163" y="2492375"/>
            <a:ext cx="3046412"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ingkyh0423\Pictures\interreg_Sverige-Norge_fund_SV_RGB.png"/>
          <p:cNvPicPr>
            <a:picLocks noChangeAspect="1" noChangeArrowheads="1"/>
          </p:cNvPicPr>
          <p:nvPr/>
        </p:nvPicPr>
        <p:blipFill>
          <a:blip r:embed="rId4" cstate="print"/>
          <a:srcRect/>
          <a:stretch>
            <a:fillRect/>
          </a:stretch>
        </p:blipFill>
        <p:spPr bwMode="auto">
          <a:xfrm>
            <a:off x="179512" y="5949280"/>
            <a:ext cx="2122239" cy="800622"/>
          </a:xfrm>
          <a:prstGeom prst="rect">
            <a:avLst/>
          </a:prstGeom>
          <a:noFill/>
        </p:spPr>
      </p:pic>
      <p:pic>
        <p:nvPicPr>
          <p:cNvPr id="5" name="Picture 3"/>
          <p:cNvPicPr>
            <a:picLocks noChangeAspect="1" noChangeArrowheads="1"/>
          </p:cNvPicPr>
          <p:nvPr/>
        </p:nvPicPr>
        <p:blipFill>
          <a:blip r:embed="rId5" cstate="print"/>
          <a:srcRect/>
          <a:stretch>
            <a:fillRect/>
          </a:stretch>
        </p:blipFill>
        <p:spPr bwMode="auto">
          <a:xfrm>
            <a:off x="179512" y="116632"/>
            <a:ext cx="2088232" cy="485207"/>
          </a:xfrm>
          <a:prstGeom prst="rect">
            <a:avLst/>
          </a:prstGeom>
          <a:noFill/>
          <a:ln w="9525">
            <a:noFill/>
            <a:miter lim="800000"/>
            <a:headEnd/>
            <a:tailEnd/>
          </a:ln>
          <a:effectLst/>
        </p:spPr>
      </p:pic>
    </p:spTree>
    <p:extLst>
      <p:ext uri="{BB962C8B-B14F-4D97-AF65-F5344CB8AC3E}">
        <p14:creationId xmlns:p14="http://schemas.microsoft.com/office/powerpoint/2010/main" val="2477115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Dessutom…</a:t>
            </a:r>
            <a:endParaRPr lang="sv-SE" dirty="0"/>
          </a:p>
        </p:txBody>
      </p:sp>
      <p:pic>
        <p:nvPicPr>
          <p:cNvPr id="5" name="Picture 2" descr="C:\Users\ingkyh0423\Pictures\interreg_Sverige-Norge_fund_SV_RGB.png"/>
          <p:cNvPicPr>
            <a:picLocks noChangeAspect="1" noChangeArrowheads="1"/>
          </p:cNvPicPr>
          <p:nvPr/>
        </p:nvPicPr>
        <p:blipFill>
          <a:blip r:embed="rId2" cstate="print"/>
          <a:srcRect/>
          <a:stretch>
            <a:fillRect/>
          </a:stretch>
        </p:blipFill>
        <p:spPr bwMode="auto">
          <a:xfrm>
            <a:off x="179512" y="5949280"/>
            <a:ext cx="2122239" cy="800622"/>
          </a:xfrm>
          <a:prstGeom prst="rect">
            <a:avLst/>
          </a:prstGeom>
          <a:noFill/>
        </p:spPr>
      </p:pic>
      <p:sp>
        <p:nvSpPr>
          <p:cNvPr id="3" name="Platshållare för innehåll 2"/>
          <p:cNvSpPr>
            <a:spLocks noGrp="1"/>
          </p:cNvSpPr>
          <p:nvPr>
            <p:ph idx="1"/>
          </p:nvPr>
        </p:nvSpPr>
        <p:spPr>
          <a:xfrm>
            <a:off x="457200" y="1508720"/>
            <a:ext cx="7620000" cy="4800600"/>
          </a:xfrm>
        </p:spPr>
        <p:txBody>
          <a:bodyPr/>
          <a:lstStyle/>
          <a:p>
            <a:pPr marL="342900" lvl="1">
              <a:buClr>
                <a:schemeClr val="accent1"/>
              </a:buClr>
            </a:pPr>
            <a:r>
              <a:rPr lang="sv-SE" dirty="0" smtClean="0"/>
              <a:t>Alternativ sysselsättning </a:t>
            </a:r>
          </a:p>
          <a:p>
            <a:pPr marL="708660" lvl="2">
              <a:buClr>
                <a:schemeClr val="accent1"/>
              </a:buClr>
            </a:pPr>
            <a:r>
              <a:rPr lang="sv-SE" dirty="0" smtClean="0"/>
              <a:t>Kock/guide</a:t>
            </a:r>
            <a:r>
              <a:rPr lang="sv-SE" dirty="0"/>
              <a:t>, musiker/guide, hantverkare/guide</a:t>
            </a:r>
          </a:p>
          <a:p>
            <a:r>
              <a:rPr lang="sv-SE" dirty="0" smtClean="0"/>
              <a:t>Oväntade kombinationer</a:t>
            </a:r>
          </a:p>
          <a:p>
            <a:pPr lvl="1"/>
            <a:r>
              <a:rPr lang="sv-SE" dirty="0" smtClean="0"/>
              <a:t>MTB-guide, geologi-guide, kultur-guide, vilt/spårnings-guide, bara-klappa-på-en-fjällko-guide, jakt-guide</a:t>
            </a:r>
            <a:r>
              <a:rPr lang="sv-SE" smtClean="0"/>
              <a:t>, fiske-guide</a:t>
            </a:r>
            <a:endParaRPr lang="sv-SE" dirty="0" smtClean="0"/>
          </a:p>
          <a:p>
            <a:r>
              <a:rPr lang="sv-SE" dirty="0" smtClean="0"/>
              <a:t>Samarbete över gränsen</a:t>
            </a:r>
          </a:p>
          <a:p>
            <a:r>
              <a:rPr lang="sv-SE" dirty="0" smtClean="0"/>
              <a:t>Gränsen som upplevelse i sig</a:t>
            </a:r>
          </a:p>
          <a:p>
            <a:pPr lvl="1"/>
            <a:r>
              <a:rPr lang="sv-SE" dirty="0" smtClean="0"/>
              <a:t>MTB-cykling i </a:t>
            </a:r>
            <a:r>
              <a:rPr lang="sv-SE" dirty="0" err="1" smtClean="0"/>
              <a:t>gränsgatan</a:t>
            </a:r>
            <a:endParaRPr lang="sv-SE" dirty="0" smtClean="0"/>
          </a:p>
          <a:p>
            <a:pPr lvl="1"/>
            <a:endParaRPr lang="sv-SE" dirty="0" smtClean="0"/>
          </a:p>
          <a:p>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101" y="2636912"/>
            <a:ext cx="4294475" cy="2501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srcRect/>
          <a:stretch>
            <a:fillRect/>
          </a:stretch>
        </p:blipFill>
        <p:spPr bwMode="auto">
          <a:xfrm>
            <a:off x="179512" y="116632"/>
            <a:ext cx="2088232" cy="485207"/>
          </a:xfrm>
          <a:prstGeom prst="rect">
            <a:avLst/>
          </a:prstGeom>
          <a:noFill/>
          <a:ln w="9525">
            <a:noFill/>
            <a:miter lim="800000"/>
            <a:headEnd/>
            <a:tailEnd/>
          </a:ln>
          <a:effectLst/>
        </p:spPr>
      </p:pic>
    </p:spTree>
    <p:extLst>
      <p:ext uri="{BB962C8B-B14F-4D97-AF65-F5344CB8AC3E}">
        <p14:creationId xmlns:p14="http://schemas.microsoft.com/office/powerpoint/2010/main" val="263195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3074" name="Picture 2" descr="http://sverigesradio.se/sida/images/1650/996607_1200_675.jpg?preset=article-sl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3744416" cy="21047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verigesradio.se/sida/images/3052/2030259_1200_900.jpg?preset=artic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49" y="4060694"/>
            <a:ext cx="2914651" cy="16383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kultursmakarna.se/wp-content/uploads/2014/10/muren-i-berlin.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1439935"/>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g03.dn.se/remote/d1.dn-static.se/UploadedImages/2015/8/26/e8d91b4a-5cbe-44ce-a109-cf68490db6d6/bigOriginal.jpg?preset=AlmaArticleHeaderTablet">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7824" y="3309540"/>
            <a:ext cx="3119679" cy="19629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ingkyh0423\Pictures\interreg_Sverige-Norge_fund_SV_RGB.png"/>
          <p:cNvPicPr>
            <a:picLocks noChangeAspect="1" noChangeArrowheads="1"/>
          </p:cNvPicPr>
          <p:nvPr/>
        </p:nvPicPr>
        <p:blipFill>
          <a:blip r:embed="rId9" cstate="print"/>
          <a:srcRect/>
          <a:stretch>
            <a:fillRect/>
          </a:stretch>
        </p:blipFill>
        <p:spPr bwMode="auto">
          <a:xfrm>
            <a:off x="179512" y="5949280"/>
            <a:ext cx="2122239" cy="800622"/>
          </a:xfrm>
          <a:prstGeom prst="rect">
            <a:avLst/>
          </a:prstGeom>
          <a:noFill/>
        </p:spPr>
      </p:pic>
      <p:pic>
        <p:nvPicPr>
          <p:cNvPr id="3084" name="Picture 12" descr="Walk on the Wall at Simata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8144" y="2132856"/>
            <a:ext cx="2588890" cy="385567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dippost.com/wp-content/uploads/2014/04/Transnistria_0211184632993.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6565" y="3449418"/>
            <a:ext cx="4353508" cy="295063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i.imgur.com/3HVatEH.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9752" y="0"/>
            <a:ext cx="4536504" cy="67971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15" cstate="print"/>
          <a:srcRect/>
          <a:stretch>
            <a:fillRect/>
          </a:stretch>
        </p:blipFill>
        <p:spPr bwMode="auto">
          <a:xfrm>
            <a:off x="179512" y="116632"/>
            <a:ext cx="2088232" cy="485207"/>
          </a:xfrm>
          <a:prstGeom prst="rect">
            <a:avLst/>
          </a:prstGeom>
          <a:noFill/>
          <a:ln w="9525">
            <a:noFill/>
            <a:miter lim="800000"/>
            <a:headEnd/>
            <a:tailEnd/>
          </a:ln>
          <a:effectLst/>
        </p:spPr>
      </p:pic>
    </p:spTree>
    <p:extLst>
      <p:ext uri="{BB962C8B-B14F-4D97-AF65-F5344CB8AC3E}">
        <p14:creationId xmlns:p14="http://schemas.microsoft.com/office/powerpoint/2010/main" val="199613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86"/>
                                        </p:tgtEl>
                                        <p:attrNameLst>
                                          <p:attrName>style.visibility</p:attrName>
                                        </p:attrNameLst>
                                      </p:cBhvr>
                                      <p:to>
                                        <p:strVal val="visible"/>
                                      </p:to>
                                    </p:set>
                                    <p:animEffect transition="in" filter="barn(inVertical)">
                                      <p:cBhvr>
                                        <p:cTn id="31"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a:blip r:embed="rId2" cstate="print"/>
          <a:srcRect/>
          <a:stretch>
            <a:fillRect/>
          </a:stretch>
        </p:blipFill>
        <p:spPr bwMode="auto">
          <a:xfrm>
            <a:off x="179512" y="116632"/>
            <a:ext cx="2088232" cy="485207"/>
          </a:xfrm>
          <a:prstGeom prst="rect">
            <a:avLst/>
          </a:prstGeom>
          <a:noFill/>
          <a:ln w="9525">
            <a:noFill/>
            <a:miter lim="800000"/>
            <a:headEnd/>
            <a:tailEnd/>
          </a:ln>
          <a:effectLst/>
        </p:spPr>
      </p:pic>
      <p:sp>
        <p:nvSpPr>
          <p:cNvPr id="2" name="Tittel 1"/>
          <p:cNvSpPr>
            <a:spLocks noGrp="1"/>
          </p:cNvSpPr>
          <p:nvPr>
            <p:ph type="title"/>
          </p:nvPr>
        </p:nvSpPr>
        <p:spPr>
          <a:xfrm>
            <a:off x="628650" y="365126"/>
            <a:ext cx="6438900" cy="650684"/>
          </a:xfrm>
        </p:spPr>
        <p:txBody>
          <a:bodyPr>
            <a:normAutofit fontScale="90000"/>
          </a:bodyPr>
          <a:lstStyle/>
          <a:p>
            <a:pPr algn="ctr"/>
            <a:r>
              <a:rPr lang="nb-NO" b="0" dirty="0" smtClean="0">
                <a:latin typeface="+mn-lt"/>
              </a:rPr>
              <a:t>SITE II – sammendrag</a:t>
            </a:r>
            <a:endParaRPr lang="nb-NO" b="0" dirty="0">
              <a:latin typeface="+mn-lt"/>
            </a:endParaRPr>
          </a:p>
        </p:txBody>
      </p:sp>
      <p:grpSp>
        <p:nvGrpSpPr>
          <p:cNvPr id="3" name="Gruppe 17"/>
          <p:cNvGrpSpPr/>
          <p:nvPr/>
        </p:nvGrpSpPr>
        <p:grpSpPr>
          <a:xfrm>
            <a:off x="628650" y="1069910"/>
            <a:ext cx="5946679" cy="2165974"/>
            <a:chOff x="838198" y="2239286"/>
            <a:chExt cx="7928904" cy="2029991"/>
          </a:xfrm>
        </p:grpSpPr>
        <p:sp>
          <p:nvSpPr>
            <p:cNvPr id="19" name="Frihåndsform 18"/>
            <p:cNvSpPr/>
            <p:nvPr/>
          </p:nvSpPr>
          <p:spPr>
            <a:xfrm>
              <a:off x="838201" y="2239286"/>
              <a:ext cx="4337112" cy="958267"/>
            </a:xfrm>
            <a:custGeom>
              <a:avLst/>
              <a:gdLst>
                <a:gd name="connsiteX0" fmla="*/ 0 w 10515599"/>
                <a:gd name="connsiteY0" fmla="*/ 118189 h 1181893"/>
                <a:gd name="connsiteX1" fmla="*/ 118189 w 10515599"/>
                <a:gd name="connsiteY1" fmla="*/ 0 h 1181893"/>
                <a:gd name="connsiteX2" fmla="*/ 10397410 w 10515599"/>
                <a:gd name="connsiteY2" fmla="*/ 0 h 1181893"/>
                <a:gd name="connsiteX3" fmla="*/ 10515599 w 10515599"/>
                <a:gd name="connsiteY3" fmla="*/ 118189 h 1181893"/>
                <a:gd name="connsiteX4" fmla="*/ 10515599 w 10515599"/>
                <a:gd name="connsiteY4" fmla="*/ 1063704 h 1181893"/>
                <a:gd name="connsiteX5" fmla="*/ 10397410 w 10515599"/>
                <a:gd name="connsiteY5" fmla="*/ 1181893 h 1181893"/>
                <a:gd name="connsiteX6" fmla="*/ 118189 w 10515599"/>
                <a:gd name="connsiteY6" fmla="*/ 1181893 h 1181893"/>
                <a:gd name="connsiteX7" fmla="*/ 0 w 10515599"/>
                <a:gd name="connsiteY7" fmla="*/ 1063704 h 1181893"/>
                <a:gd name="connsiteX8" fmla="*/ 0 w 10515599"/>
                <a:gd name="connsiteY8" fmla="*/ 118189 h 11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599" h="1181893">
                  <a:moveTo>
                    <a:pt x="0" y="118189"/>
                  </a:moveTo>
                  <a:cubicBezTo>
                    <a:pt x="0" y="52915"/>
                    <a:pt x="52915" y="0"/>
                    <a:pt x="118189" y="0"/>
                  </a:cubicBezTo>
                  <a:lnTo>
                    <a:pt x="10397410" y="0"/>
                  </a:lnTo>
                  <a:cubicBezTo>
                    <a:pt x="10462684" y="0"/>
                    <a:pt x="10515599" y="52915"/>
                    <a:pt x="10515599" y="118189"/>
                  </a:cubicBezTo>
                  <a:lnTo>
                    <a:pt x="10515599" y="1063704"/>
                  </a:lnTo>
                  <a:cubicBezTo>
                    <a:pt x="10515599" y="1128978"/>
                    <a:pt x="10462684" y="1181893"/>
                    <a:pt x="10397410" y="1181893"/>
                  </a:cubicBezTo>
                  <a:lnTo>
                    <a:pt x="118189" y="1181893"/>
                  </a:lnTo>
                  <a:cubicBezTo>
                    <a:pt x="52915" y="1181893"/>
                    <a:pt x="0" y="1128978"/>
                    <a:pt x="0" y="1063704"/>
                  </a:cubicBezTo>
                  <a:lnTo>
                    <a:pt x="0" y="118189"/>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441" tIns="117166" rIns="158441" bIns="117166" numCol="1" spcCol="1270" anchor="ctr" anchorCtr="0">
              <a:noAutofit/>
            </a:bodyPr>
            <a:lstStyle/>
            <a:p>
              <a:pPr lvl="0" algn="ctr" defTabSz="2889250">
                <a:lnSpc>
                  <a:spcPct val="90000"/>
                </a:lnSpc>
                <a:spcBef>
                  <a:spcPct val="0"/>
                </a:spcBef>
                <a:spcAft>
                  <a:spcPts val="400"/>
                </a:spcAft>
              </a:pPr>
              <a:r>
                <a:rPr lang="nb-NO" sz="1400" b="1" kern="1200" dirty="0" smtClean="0"/>
                <a:t>Visjon</a:t>
              </a:r>
            </a:p>
            <a:p>
              <a:pPr lvl="0" algn="ctr" defTabSz="2889250">
                <a:lnSpc>
                  <a:spcPct val="90000"/>
                </a:lnSpc>
                <a:spcBef>
                  <a:spcPct val="0"/>
                </a:spcBef>
                <a:spcAft>
                  <a:spcPct val="35000"/>
                </a:spcAft>
              </a:pPr>
              <a:r>
                <a:rPr lang="nb-NO" sz="1400" i="1" dirty="0" smtClean="0"/>
                <a:t>I 2018 jobber SITE-aktørene sammen som en internasjonal og bærekraftig destinasjon med en attraktiv besøksnæring</a:t>
              </a:r>
              <a:endParaRPr lang="nb-NO" sz="1400" i="1" kern="1200" dirty="0"/>
            </a:p>
          </p:txBody>
        </p:sp>
        <p:sp>
          <p:nvSpPr>
            <p:cNvPr id="20" name="Avrundet rektangel 19"/>
            <p:cNvSpPr/>
            <p:nvPr/>
          </p:nvSpPr>
          <p:spPr>
            <a:xfrm>
              <a:off x="838199" y="3268283"/>
              <a:ext cx="1613471" cy="982072"/>
            </a:xfrm>
            <a:prstGeom prst="roundRect">
              <a:avLst>
                <a:gd name="adj" fmla="val 16670"/>
              </a:avLst>
            </a:prstGeom>
            <a:blipFill>
              <a:blip r:embed="rId3" cstate="print"/>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ihåndsform 20"/>
            <p:cNvSpPr/>
            <p:nvPr/>
          </p:nvSpPr>
          <p:spPr>
            <a:xfrm>
              <a:off x="2616199" y="3268283"/>
              <a:ext cx="6150903" cy="982072"/>
            </a:xfrm>
            <a:custGeom>
              <a:avLst/>
              <a:gdLst>
                <a:gd name="connsiteX0" fmla="*/ 0 w 9262792"/>
                <a:gd name="connsiteY0" fmla="*/ 197022 h 1181893"/>
                <a:gd name="connsiteX1" fmla="*/ 197022 w 9262792"/>
                <a:gd name="connsiteY1" fmla="*/ 0 h 1181893"/>
                <a:gd name="connsiteX2" fmla="*/ 9065770 w 9262792"/>
                <a:gd name="connsiteY2" fmla="*/ 0 h 1181893"/>
                <a:gd name="connsiteX3" fmla="*/ 9262792 w 9262792"/>
                <a:gd name="connsiteY3" fmla="*/ 197022 h 1181893"/>
                <a:gd name="connsiteX4" fmla="*/ 9262792 w 9262792"/>
                <a:gd name="connsiteY4" fmla="*/ 984871 h 1181893"/>
                <a:gd name="connsiteX5" fmla="*/ 9065770 w 9262792"/>
                <a:gd name="connsiteY5" fmla="*/ 1181893 h 1181893"/>
                <a:gd name="connsiteX6" fmla="*/ 197022 w 9262792"/>
                <a:gd name="connsiteY6" fmla="*/ 1181893 h 1181893"/>
                <a:gd name="connsiteX7" fmla="*/ 0 w 9262792"/>
                <a:gd name="connsiteY7" fmla="*/ 984871 h 1181893"/>
                <a:gd name="connsiteX8" fmla="*/ 0 w 9262792"/>
                <a:gd name="connsiteY8" fmla="*/ 197022 h 11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2792" h="1181893">
                  <a:moveTo>
                    <a:pt x="0" y="197022"/>
                  </a:moveTo>
                  <a:cubicBezTo>
                    <a:pt x="0" y="88210"/>
                    <a:pt x="88210" y="0"/>
                    <a:pt x="197022" y="0"/>
                  </a:cubicBezTo>
                  <a:lnTo>
                    <a:pt x="9065770" y="0"/>
                  </a:lnTo>
                  <a:cubicBezTo>
                    <a:pt x="9174582" y="0"/>
                    <a:pt x="9262792" y="88210"/>
                    <a:pt x="9262792" y="197022"/>
                  </a:cubicBezTo>
                  <a:lnTo>
                    <a:pt x="9262792" y="984871"/>
                  </a:lnTo>
                  <a:cubicBezTo>
                    <a:pt x="9262792" y="1093683"/>
                    <a:pt x="9174582" y="1181893"/>
                    <a:pt x="9065770" y="1181893"/>
                  </a:cubicBezTo>
                  <a:lnTo>
                    <a:pt x="197022" y="1181893"/>
                  </a:lnTo>
                  <a:cubicBezTo>
                    <a:pt x="88210" y="1181893"/>
                    <a:pt x="0" y="1093683"/>
                    <a:pt x="0" y="984871"/>
                  </a:cubicBezTo>
                  <a:lnTo>
                    <a:pt x="0" y="197022"/>
                  </a:lnTo>
                  <a:close/>
                </a:path>
              </a:pathLst>
            </a:custGeom>
            <a:solidFill>
              <a:srgbClr val="CC33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850" tIns="320850" rIns="320850" bIns="320850" numCol="1" spcCol="1270" anchor="ctr" anchorCtr="0">
              <a:noAutofit/>
            </a:bodyPr>
            <a:lstStyle/>
            <a:p>
              <a:pPr lvl="0" algn="ctr" defTabSz="1644650">
                <a:lnSpc>
                  <a:spcPct val="90000"/>
                </a:lnSpc>
                <a:spcBef>
                  <a:spcPct val="0"/>
                </a:spcBef>
                <a:spcAft>
                  <a:spcPct val="35000"/>
                </a:spcAft>
              </a:pPr>
              <a:r>
                <a:rPr lang="nb-NO" sz="1600" dirty="0" smtClean="0"/>
                <a:t>Målrettet utvikling av eksportmodenheten på nye og eksisterende bedrifter og produkter så vel som på destinasjonene for å gjøre SITE-regionen til et internasjonalt attraktivt reisemål</a:t>
              </a:r>
              <a:endParaRPr lang="nb-NO" sz="1600" kern="1200" dirty="0"/>
            </a:p>
          </p:txBody>
        </p:sp>
        <p:sp>
          <p:nvSpPr>
            <p:cNvPr id="22" name="Avrundet rektangel 21"/>
            <p:cNvSpPr/>
            <p:nvPr/>
          </p:nvSpPr>
          <p:spPr>
            <a:xfrm>
              <a:off x="838198" y="3268283"/>
              <a:ext cx="1613471" cy="1000994"/>
            </a:xfrm>
            <a:prstGeom prst="roundRect">
              <a:avLst>
                <a:gd name="adj" fmla="val 16670"/>
              </a:avLst>
            </a:prstGeom>
            <a:blipFill>
              <a:blip r:embed="rId4" cstate="print"/>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23" name="Picture 2" descr="C:\Users\ingkyh0423\Pictures\interreg_Sverige-Norge_fund_SV_RGB.png"/>
          <p:cNvPicPr>
            <a:picLocks noChangeAspect="1" noChangeArrowheads="1"/>
          </p:cNvPicPr>
          <p:nvPr/>
        </p:nvPicPr>
        <p:blipFill>
          <a:blip r:embed="rId5" cstate="print"/>
          <a:srcRect/>
          <a:stretch>
            <a:fillRect/>
          </a:stretch>
        </p:blipFill>
        <p:spPr bwMode="auto">
          <a:xfrm>
            <a:off x="179512" y="5949280"/>
            <a:ext cx="2122239" cy="800622"/>
          </a:xfrm>
          <a:prstGeom prst="rect">
            <a:avLst/>
          </a:prstGeom>
          <a:noFill/>
        </p:spPr>
      </p:pic>
      <p:sp>
        <p:nvSpPr>
          <p:cNvPr id="24" name="Frihåndsform 23"/>
          <p:cNvSpPr/>
          <p:nvPr/>
        </p:nvSpPr>
        <p:spPr>
          <a:xfrm>
            <a:off x="3930977" y="1070264"/>
            <a:ext cx="2644350" cy="1022458"/>
          </a:xfrm>
          <a:custGeom>
            <a:avLst/>
            <a:gdLst>
              <a:gd name="connsiteX0" fmla="*/ 0 w 10515599"/>
              <a:gd name="connsiteY0" fmla="*/ 118189 h 1181893"/>
              <a:gd name="connsiteX1" fmla="*/ 118189 w 10515599"/>
              <a:gd name="connsiteY1" fmla="*/ 0 h 1181893"/>
              <a:gd name="connsiteX2" fmla="*/ 10397410 w 10515599"/>
              <a:gd name="connsiteY2" fmla="*/ 0 h 1181893"/>
              <a:gd name="connsiteX3" fmla="*/ 10515599 w 10515599"/>
              <a:gd name="connsiteY3" fmla="*/ 118189 h 1181893"/>
              <a:gd name="connsiteX4" fmla="*/ 10515599 w 10515599"/>
              <a:gd name="connsiteY4" fmla="*/ 1063704 h 1181893"/>
              <a:gd name="connsiteX5" fmla="*/ 10397410 w 10515599"/>
              <a:gd name="connsiteY5" fmla="*/ 1181893 h 1181893"/>
              <a:gd name="connsiteX6" fmla="*/ 118189 w 10515599"/>
              <a:gd name="connsiteY6" fmla="*/ 1181893 h 1181893"/>
              <a:gd name="connsiteX7" fmla="*/ 0 w 10515599"/>
              <a:gd name="connsiteY7" fmla="*/ 1063704 h 1181893"/>
              <a:gd name="connsiteX8" fmla="*/ 0 w 10515599"/>
              <a:gd name="connsiteY8" fmla="*/ 118189 h 11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599" h="1181893">
                <a:moveTo>
                  <a:pt x="0" y="118189"/>
                </a:moveTo>
                <a:cubicBezTo>
                  <a:pt x="0" y="52915"/>
                  <a:pt x="52915" y="0"/>
                  <a:pt x="118189" y="0"/>
                </a:cubicBezTo>
                <a:lnTo>
                  <a:pt x="10397410" y="0"/>
                </a:lnTo>
                <a:cubicBezTo>
                  <a:pt x="10462684" y="0"/>
                  <a:pt x="10515599" y="52915"/>
                  <a:pt x="10515599" y="118189"/>
                </a:cubicBezTo>
                <a:lnTo>
                  <a:pt x="10515599" y="1063704"/>
                </a:lnTo>
                <a:cubicBezTo>
                  <a:pt x="10515599" y="1128978"/>
                  <a:pt x="10462684" y="1181893"/>
                  <a:pt x="10397410" y="1181893"/>
                </a:cubicBezTo>
                <a:lnTo>
                  <a:pt x="118189" y="1181893"/>
                </a:lnTo>
                <a:cubicBezTo>
                  <a:pt x="52915" y="1181893"/>
                  <a:pt x="0" y="1128978"/>
                  <a:pt x="0" y="1063704"/>
                </a:cubicBezTo>
                <a:lnTo>
                  <a:pt x="0" y="118189"/>
                </a:lnTo>
                <a:close/>
              </a:path>
            </a:pathLst>
          </a:custGeom>
          <a:solidFill>
            <a:srgbClr val="FF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441" tIns="117166" rIns="158441" bIns="117166" numCol="1" spcCol="1270" anchor="t" anchorCtr="0">
            <a:noAutofit/>
          </a:bodyPr>
          <a:lstStyle/>
          <a:p>
            <a:pPr lvl="0" algn="ctr" defTabSz="2889250">
              <a:lnSpc>
                <a:spcPct val="90000"/>
              </a:lnSpc>
              <a:spcBef>
                <a:spcPct val="0"/>
              </a:spcBef>
              <a:spcAft>
                <a:spcPts val="400"/>
              </a:spcAft>
            </a:pPr>
            <a:r>
              <a:rPr lang="nb-NO" b="1" kern="1200" dirty="0" smtClean="0">
                <a:solidFill>
                  <a:schemeClr val="bg1"/>
                </a:solidFill>
              </a:rPr>
              <a:t>Overordnet mål </a:t>
            </a:r>
          </a:p>
          <a:p>
            <a:pPr lvl="0" algn="ctr" defTabSz="2889250">
              <a:lnSpc>
                <a:spcPct val="90000"/>
              </a:lnSpc>
              <a:spcBef>
                <a:spcPct val="0"/>
              </a:spcBef>
              <a:spcAft>
                <a:spcPct val="35000"/>
              </a:spcAft>
            </a:pPr>
            <a:r>
              <a:rPr lang="nb-NO" sz="1400" dirty="0" smtClean="0">
                <a:solidFill>
                  <a:schemeClr val="bg1"/>
                </a:solidFill>
              </a:rPr>
              <a:t>Internasjonalt og målbart …</a:t>
            </a:r>
            <a:endParaRPr lang="nb-NO" sz="1400" kern="1200" dirty="0">
              <a:solidFill>
                <a:schemeClr val="bg1"/>
              </a:solidFill>
            </a:endParaRPr>
          </a:p>
        </p:txBody>
      </p:sp>
      <p:sp>
        <p:nvSpPr>
          <p:cNvPr id="25" name="Frihåndsform 24"/>
          <p:cNvSpPr/>
          <p:nvPr/>
        </p:nvSpPr>
        <p:spPr>
          <a:xfrm>
            <a:off x="6692704" y="1088362"/>
            <a:ext cx="1551704" cy="1004360"/>
          </a:xfrm>
          <a:custGeom>
            <a:avLst/>
            <a:gdLst>
              <a:gd name="connsiteX0" fmla="*/ 0 w 10515599"/>
              <a:gd name="connsiteY0" fmla="*/ 118189 h 1181893"/>
              <a:gd name="connsiteX1" fmla="*/ 118189 w 10515599"/>
              <a:gd name="connsiteY1" fmla="*/ 0 h 1181893"/>
              <a:gd name="connsiteX2" fmla="*/ 10397410 w 10515599"/>
              <a:gd name="connsiteY2" fmla="*/ 0 h 1181893"/>
              <a:gd name="connsiteX3" fmla="*/ 10515599 w 10515599"/>
              <a:gd name="connsiteY3" fmla="*/ 118189 h 1181893"/>
              <a:gd name="connsiteX4" fmla="*/ 10515599 w 10515599"/>
              <a:gd name="connsiteY4" fmla="*/ 1063704 h 1181893"/>
              <a:gd name="connsiteX5" fmla="*/ 10397410 w 10515599"/>
              <a:gd name="connsiteY5" fmla="*/ 1181893 h 1181893"/>
              <a:gd name="connsiteX6" fmla="*/ 118189 w 10515599"/>
              <a:gd name="connsiteY6" fmla="*/ 1181893 h 1181893"/>
              <a:gd name="connsiteX7" fmla="*/ 0 w 10515599"/>
              <a:gd name="connsiteY7" fmla="*/ 1063704 h 1181893"/>
              <a:gd name="connsiteX8" fmla="*/ 0 w 10515599"/>
              <a:gd name="connsiteY8" fmla="*/ 118189 h 11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599" h="1181893">
                <a:moveTo>
                  <a:pt x="0" y="118189"/>
                </a:moveTo>
                <a:cubicBezTo>
                  <a:pt x="0" y="52915"/>
                  <a:pt x="52915" y="0"/>
                  <a:pt x="118189" y="0"/>
                </a:cubicBezTo>
                <a:lnTo>
                  <a:pt x="10397410" y="0"/>
                </a:lnTo>
                <a:cubicBezTo>
                  <a:pt x="10462684" y="0"/>
                  <a:pt x="10515599" y="52915"/>
                  <a:pt x="10515599" y="118189"/>
                </a:cubicBezTo>
                <a:lnTo>
                  <a:pt x="10515599" y="1063704"/>
                </a:lnTo>
                <a:cubicBezTo>
                  <a:pt x="10515599" y="1128978"/>
                  <a:pt x="10462684" y="1181893"/>
                  <a:pt x="10397410" y="1181893"/>
                </a:cubicBezTo>
                <a:lnTo>
                  <a:pt x="118189" y="1181893"/>
                </a:lnTo>
                <a:cubicBezTo>
                  <a:pt x="52915" y="1181893"/>
                  <a:pt x="0" y="1128978"/>
                  <a:pt x="0" y="1063704"/>
                </a:cubicBezTo>
                <a:lnTo>
                  <a:pt x="0" y="118189"/>
                </a:lnTo>
                <a:close/>
              </a:path>
            </a:pathLst>
          </a:custGeom>
          <a:solidFill>
            <a:schemeClr val="bg1"/>
          </a:solidFill>
          <a:ln w="38100">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441" tIns="117166" rIns="158441" bIns="117166" numCol="1" spcCol="1270" anchor="ctr" anchorCtr="0">
            <a:noAutofit/>
          </a:bodyPr>
          <a:lstStyle/>
          <a:p>
            <a:pPr lvl="0" algn="ctr" defTabSz="2889250">
              <a:lnSpc>
                <a:spcPct val="90000"/>
              </a:lnSpc>
              <a:spcBef>
                <a:spcPct val="0"/>
              </a:spcBef>
              <a:spcAft>
                <a:spcPct val="35000"/>
              </a:spcAft>
            </a:pPr>
            <a:r>
              <a:rPr lang="nb-NO" b="1" kern="1200" dirty="0" smtClean="0">
                <a:solidFill>
                  <a:schemeClr val="tx1"/>
                </a:solidFill>
              </a:rPr>
              <a:t>Arbeids-pakker</a:t>
            </a:r>
            <a:endParaRPr lang="nb-NO" sz="1400" b="1" kern="1200" dirty="0" smtClean="0">
              <a:solidFill>
                <a:schemeClr val="tx1"/>
              </a:solidFill>
            </a:endParaRPr>
          </a:p>
        </p:txBody>
      </p:sp>
      <p:sp>
        <p:nvSpPr>
          <p:cNvPr id="26" name="Frihåndsform 25"/>
          <p:cNvSpPr/>
          <p:nvPr/>
        </p:nvSpPr>
        <p:spPr>
          <a:xfrm>
            <a:off x="6732240" y="2204864"/>
            <a:ext cx="1584176" cy="1004360"/>
          </a:xfrm>
          <a:custGeom>
            <a:avLst/>
            <a:gdLst>
              <a:gd name="connsiteX0" fmla="*/ 0 w 10515599"/>
              <a:gd name="connsiteY0" fmla="*/ 118189 h 1181893"/>
              <a:gd name="connsiteX1" fmla="*/ 118189 w 10515599"/>
              <a:gd name="connsiteY1" fmla="*/ 0 h 1181893"/>
              <a:gd name="connsiteX2" fmla="*/ 10397410 w 10515599"/>
              <a:gd name="connsiteY2" fmla="*/ 0 h 1181893"/>
              <a:gd name="connsiteX3" fmla="*/ 10515599 w 10515599"/>
              <a:gd name="connsiteY3" fmla="*/ 118189 h 1181893"/>
              <a:gd name="connsiteX4" fmla="*/ 10515599 w 10515599"/>
              <a:gd name="connsiteY4" fmla="*/ 1063704 h 1181893"/>
              <a:gd name="connsiteX5" fmla="*/ 10397410 w 10515599"/>
              <a:gd name="connsiteY5" fmla="*/ 1181893 h 1181893"/>
              <a:gd name="connsiteX6" fmla="*/ 118189 w 10515599"/>
              <a:gd name="connsiteY6" fmla="*/ 1181893 h 1181893"/>
              <a:gd name="connsiteX7" fmla="*/ 0 w 10515599"/>
              <a:gd name="connsiteY7" fmla="*/ 1063704 h 1181893"/>
              <a:gd name="connsiteX8" fmla="*/ 0 w 10515599"/>
              <a:gd name="connsiteY8" fmla="*/ 118189 h 11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599" h="1181893">
                <a:moveTo>
                  <a:pt x="0" y="118189"/>
                </a:moveTo>
                <a:cubicBezTo>
                  <a:pt x="0" y="52915"/>
                  <a:pt x="52915" y="0"/>
                  <a:pt x="118189" y="0"/>
                </a:cubicBezTo>
                <a:lnTo>
                  <a:pt x="10397410" y="0"/>
                </a:lnTo>
                <a:cubicBezTo>
                  <a:pt x="10462684" y="0"/>
                  <a:pt x="10515599" y="52915"/>
                  <a:pt x="10515599" y="118189"/>
                </a:cubicBezTo>
                <a:lnTo>
                  <a:pt x="10515599" y="1063704"/>
                </a:lnTo>
                <a:cubicBezTo>
                  <a:pt x="10515599" y="1128978"/>
                  <a:pt x="10462684" y="1181893"/>
                  <a:pt x="10397410" y="1181893"/>
                </a:cubicBezTo>
                <a:lnTo>
                  <a:pt x="118189" y="1181893"/>
                </a:lnTo>
                <a:cubicBezTo>
                  <a:pt x="52915" y="1181893"/>
                  <a:pt x="0" y="1128978"/>
                  <a:pt x="0" y="1063704"/>
                </a:cubicBezTo>
                <a:lnTo>
                  <a:pt x="0" y="118189"/>
                </a:lnTo>
                <a:close/>
              </a:path>
            </a:pathLst>
          </a:custGeom>
          <a:solidFill>
            <a:schemeClr val="bg1"/>
          </a:solidFill>
          <a:ln w="38100">
            <a:solidFill>
              <a:srgbClr val="CC33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441" tIns="117166" rIns="158441" bIns="117166" numCol="1" spcCol="1270" anchor="ctr" anchorCtr="0">
            <a:noAutofit/>
          </a:bodyPr>
          <a:lstStyle/>
          <a:p>
            <a:pPr lvl="0" algn="ctr" defTabSz="2889250">
              <a:lnSpc>
                <a:spcPct val="90000"/>
              </a:lnSpc>
              <a:spcBef>
                <a:spcPct val="0"/>
              </a:spcBef>
              <a:spcAft>
                <a:spcPct val="35000"/>
              </a:spcAft>
            </a:pPr>
            <a:r>
              <a:rPr lang="nb-NO" sz="1200" b="1" dirty="0" smtClean="0">
                <a:solidFill>
                  <a:schemeClr val="tx1"/>
                </a:solidFill>
              </a:rPr>
              <a:t>EKSPORTMODNE B</a:t>
            </a:r>
            <a:r>
              <a:rPr lang="nb-NO" sz="1200" b="1" kern="1200" dirty="0" smtClean="0">
                <a:solidFill>
                  <a:schemeClr val="tx1"/>
                </a:solidFill>
              </a:rPr>
              <a:t>EDRIFTER OG DESTINASJONER</a:t>
            </a:r>
            <a:endParaRPr lang="nb-NO" sz="1200" b="1" kern="1200" dirty="0">
              <a:solidFill>
                <a:schemeClr val="tx1"/>
              </a:solidFill>
            </a:endParaRPr>
          </a:p>
        </p:txBody>
      </p:sp>
      <p:sp>
        <p:nvSpPr>
          <p:cNvPr id="28" name="Avrundet rektangel 27"/>
          <p:cNvSpPr/>
          <p:nvPr/>
        </p:nvSpPr>
        <p:spPr>
          <a:xfrm>
            <a:off x="634672" y="3259425"/>
            <a:ext cx="1210103" cy="1068048"/>
          </a:xfrm>
          <a:prstGeom prst="roundRect">
            <a:avLst>
              <a:gd name="adj" fmla="val 16670"/>
            </a:avLst>
          </a:prstGeom>
          <a:blipFill>
            <a:blip r:embed="rId6" cstate="print"/>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rihåndsform 28"/>
          <p:cNvSpPr/>
          <p:nvPr/>
        </p:nvSpPr>
        <p:spPr>
          <a:xfrm>
            <a:off x="1968172" y="3282797"/>
            <a:ext cx="4613177" cy="1044676"/>
          </a:xfrm>
          <a:custGeom>
            <a:avLst/>
            <a:gdLst>
              <a:gd name="connsiteX0" fmla="*/ 0 w 9262792"/>
              <a:gd name="connsiteY0" fmla="*/ 197022 h 1181893"/>
              <a:gd name="connsiteX1" fmla="*/ 197022 w 9262792"/>
              <a:gd name="connsiteY1" fmla="*/ 0 h 1181893"/>
              <a:gd name="connsiteX2" fmla="*/ 9065770 w 9262792"/>
              <a:gd name="connsiteY2" fmla="*/ 0 h 1181893"/>
              <a:gd name="connsiteX3" fmla="*/ 9262792 w 9262792"/>
              <a:gd name="connsiteY3" fmla="*/ 197022 h 1181893"/>
              <a:gd name="connsiteX4" fmla="*/ 9262792 w 9262792"/>
              <a:gd name="connsiteY4" fmla="*/ 984871 h 1181893"/>
              <a:gd name="connsiteX5" fmla="*/ 9065770 w 9262792"/>
              <a:gd name="connsiteY5" fmla="*/ 1181893 h 1181893"/>
              <a:gd name="connsiteX6" fmla="*/ 197022 w 9262792"/>
              <a:gd name="connsiteY6" fmla="*/ 1181893 h 1181893"/>
              <a:gd name="connsiteX7" fmla="*/ 0 w 9262792"/>
              <a:gd name="connsiteY7" fmla="*/ 984871 h 1181893"/>
              <a:gd name="connsiteX8" fmla="*/ 0 w 9262792"/>
              <a:gd name="connsiteY8" fmla="*/ 197022 h 11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2792" h="1181893">
                <a:moveTo>
                  <a:pt x="0" y="197022"/>
                </a:moveTo>
                <a:cubicBezTo>
                  <a:pt x="0" y="88210"/>
                  <a:pt x="88210" y="0"/>
                  <a:pt x="197022" y="0"/>
                </a:cubicBezTo>
                <a:lnTo>
                  <a:pt x="9065770" y="0"/>
                </a:lnTo>
                <a:cubicBezTo>
                  <a:pt x="9174582" y="0"/>
                  <a:pt x="9262792" y="88210"/>
                  <a:pt x="9262792" y="197022"/>
                </a:cubicBezTo>
                <a:lnTo>
                  <a:pt x="9262792" y="984871"/>
                </a:lnTo>
                <a:cubicBezTo>
                  <a:pt x="9262792" y="1093683"/>
                  <a:pt x="9174582" y="1181893"/>
                  <a:pt x="9065770" y="1181893"/>
                </a:cubicBezTo>
                <a:lnTo>
                  <a:pt x="197022" y="1181893"/>
                </a:lnTo>
                <a:cubicBezTo>
                  <a:pt x="88210" y="1181893"/>
                  <a:pt x="0" y="1093683"/>
                  <a:pt x="0" y="984871"/>
                </a:cubicBezTo>
                <a:lnTo>
                  <a:pt x="0" y="197022"/>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850" tIns="320850" rIns="320850" bIns="320850" numCol="1" spcCol="1270" anchor="ctr" anchorCtr="0">
            <a:noAutofit/>
          </a:bodyPr>
          <a:lstStyle/>
          <a:p>
            <a:pPr lvl="0" algn="ctr" defTabSz="1644650">
              <a:lnSpc>
                <a:spcPct val="90000"/>
              </a:lnSpc>
              <a:spcBef>
                <a:spcPct val="0"/>
              </a:spcBef>
              <a:spcAft>
                <a:spcPct val="35000"/>
              </a:spcAft>
            </a:pPr>
            <a:r>
              <a:rPr lang="nb-NO" sz="1600" kern="1200" dirty="0" smtClean="0"/>
              <a:t>Utvikle SITE-regionen som bærekraftig reisemål gjennom naturgitte forutsetninger og gode bærekraft-tiltak som innfrir internasjonale gjesters forventninger</a:t>
            </a:r>
            <a:endParaRPr lang="nb-NO" sz="1600" kern="1200" dirty="0"/>
          </a:p>
        </p:txBody>
      </p:sp>
      <p:sp>
        <p:nvSpPr>
          <p:cNvPr id="30" name="Frihåndsform 29"/>
          <p:cNvSpPr/>
          <p:nvPr/>
        </p:nvSpPr>
        <p:spPr>
          <a:xfrm>
            <a:off x="6698724" y="3302955"/>
            <a:ext cx="1617691" cy="1004360"/>
          </a:xfrm>
          <a:custGeom>
            <a:avLst/>
            <a:gdLst>
              <a:gd name="connsiteX0" fmla="*/ 0 w 10515599"/>
              <a:gd name="connsiteY0" fmla="*/ 118189 h 1181893"/>
              <a:gd name="connsiteX1" fmla="*/ 118189 w 10515599"/>
              <a:gd name="connsiteY1" fmla="*/ 0 h 1181893"/>
              <a:gd name="connsiteX2" fmla="*/ 10397410 w 10515599"/>
              <a:gd name="connsiteY2" fmla="*/ 0 h 1181893"/>
              <a:gd name="connsiteX3" fmla="*/ 10515599 w 10515599"/>
              <a:gd name="connsiteY3" fmla="*/ 118189 h 1181893"/>
              <a:gd name="connsiteX4" fmla="*/ 10515599 w 10515599"/>
              <a:gd name="connsiteY4" fmla="*/ 1063704 h 1181893"/>
              <a:gd name="connsiteX5" fmla="*/ 10397410 w 10515599"/>
              <a:gd name="connsiteY5" fmla="*/ 1181893 h 1181893"/>
              <a:gd name="connsiteX6" fmla="*/ 118189 w 10515599"/>
              <a:gd name="connsiteY6" fmla="*/ 1181893 h 1181893"/>
              <a:gd name="connsiteX7" fmla="*/ 0 w 10515599"/>
              <a:gd name="connsiteY7" fmla="*/ 1063704 h 1181893"/>
              <a:gd name="connsiteX8" fmla="*/ 0 w 10515599"/>
              <a:gd name="connsiteY8" fmla="*/ 118189 h 11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599" h="1181893">
                <a:moveTo>
                  <a:pt x="0" y="118189"/>
                </a:moveTo>
                <a:cubicBezTo>
                  <a:pt x="0" y="52915"/>
                  <a:pt x="52915" y="0"/>
                  <a:pt x="118189" y="0"/>
                </a:cubicBezTo>
                <a:lnTo>
                  <a:pt x="10397410" y="0"/>
                </a:lnTo>
                <a:cubicBezTo>
                  <a:pt x="10462684" y="0"/>
                  <a:pt x="10515599" y="52915"/>
                  <a:pt x="10515599" y="118189"/>
                </a:cubicBezTo>
                <a:lnTo>
                  <a:pt x="10515599" y="1063704"/>
                </a:lnTo>
                <a:cubicBezTo>
                  <a:pt x="10515599" y="1128978"/>
                  <a:pt x="10462684" y="1181893"/>
                  <a:pt x="10397410" y="1181893"/>
                </a:cubicBezTo>
                <a:lnTo>
                  <a:pt x="118189" y="1181893"/>
                </a:lnTo>
                <a:cubicBezTo>
                  <a:pt x="52915" y="1181893"/>
                  <a:pt x="0" y="1128978"/>
                  <a:pt x="0" y="1063704"/>
                </a:cubicBezTo>
                <a:lnTo>
                  <a:pt x="0" y="118189"/>
                </a:lnTo>
                <a:close/>
              </a:path>
            </a:pathLst>
          </a:custGeom>
          <a:solidFill>
            <a:schemeClr val="bg1"/>
          </a:solidFill>
          <a:ln w="38100">
            <a:solidFill>
              <a:schemeClr val="accent6">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441" tIns="117166" rIns="158441" bIns="117166" numCol="1" spcCol="1270" anchor="ctr" anchorCtr="0">
            <a:noAutofit/>
          </a:bodyPr>
          <a:lstStyle/>
          <a:p>
            <a:pPr lvl="0" algn="ctr" defTabSz="2889250">
              <a:lnSpc>
                <a:spcPct val="90000"/>
              </a:lnSpc>
              <a:spcBef>
                <a:spcPct val="0"/>
              </a:spcBef>
              <a:spcAft>
                <a:spcPct val="35000"/>
              </a:spcAft>
            </a:pPr>
            <a:r>
              <a:rPr lang="nb-NO" sz="1200" b="1" dirty="0" smtClean="0">
                <a:solidFill>
                  <a:schemeClr val="tx1"/>
                </a:solidFill>
              </a:rPr>
              <a:t>BÆREKRAFTIG UTVIKLING OG SERTIFISERING</a:t>
            </a:r>
            <a:endParaRPr lang="nb-NO" sz="1200" b="1" kern="1200" dirty="0">
              <a:solidFill>
                <a:schemeClr val="tx1"/>
              </a:solidFill>
            </a:endParaRPr>
          </a:p>
        </p:txBody>
      </p:sp>
      <p:sp>
        <p:nvSpPr>
          <p:cNvPr id="31" name="Avrundet rektangel 30"/>
          <p:cNvSpPr/>
          <p:nvPr/>
        </p:nvSpPr>
        <p:spPr>
          <a:xfrm>
            <a:off x="628651" y="5596492"/>
            <a:ext cx="1210103" cy="1068048"/>
          </a:xfrm>
          <a:prstGeom prst="roundRect">
            <a:avLst>
              <a:gd name="adj" fmla="val 16670"/>
            </a:avLst>
          </a:prstGeom>
          <a:blipFill>
            <a:blip r:embed="rId7" cstate="print"/>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ihåndsform 31"/>
          <p:cNvSpPr/>
          <p:nvPr/>
        </p:nvSpPr>
        <p:spPr>
          <a:xfrm>
            <a:off x="1962150" y="5619864"/>
            <a:ext cx="4613177" cy="1044676"/>
          </a:xfrm>
          <a:custGeom>
            <a:avLst/>
            <a:gdLst>
              <a:gd name="connsiteX0" fmla="*/ 0 w 9262792"/>
              <a:gd name="connsiteY0" fmla="*/ 197022 h 1181893"/>
              <a:gd name="connsiteX1" fmla="*/ 197022 w 9262792"/>
              <a:gd name="connsiteY1" fmla="*/ 0 h 1181893"/>
              <a:gd name="connsiteX2" fmla="*/ 9065770 w 9262792"/>
              <a:gd name="connsiteY2" fmla="*/ 0 h 1181893"/>
              <a:gd name="connsiteX3" fmla="*/ 9262792 w 9262792"/>
              <a:gd name="connsiteY3" fmla="*/ 197022 h 1181893"/>
              <a:gd name="connsiteX4" fmla="*/ 9262792 w 9262792"/>
              <a:gd name="connsiteY4" fmla="*/ 984871 h 1181893"/>
              <a:gd name="connsiteX5" fmla="*/ 9065770 w 9262792"/>
              <a:gd name="connsiteY5" fmla="*/ 1181893 h 1181893"/>
              <a:gd name="connsiteX6" fmla="*/ 197022 w 9262792"/>
              <a:gd name="connsiteY6" fmla="*/ 1181893 h 1181893"/>
              <a:gd name="connsiteX7" fmla="*/ 0 w 9262792"/>
              <a:gd name="connsiteY7" fmla="*/ 984871 h 1181893"/>
              <a:gd name="connsiteX8" fmla="*/ 0 w 9262792"/>
              <a:gd name="connsiteY8" fmla="*/ 197022 h 11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2792" h="1181893">
                <a:moveTo>
                  <a:pt x="0" y="197022"/>
                </a:moveTo>
                <a:cubicBezTo>
                  <a:pt x="0" y="88210"/>
                  <a:pt x="88210" y="0"/>
                  <a:pt x="197022" y="0"/>
                </a:cubicBezTo>
                <a:lnTo>
                  <a:pt x="9065770" y="0"/>
                </a:lnTo>
                <a:cubicBezTo>
                  <a:pt x="9174582" y="0"/>
                  <a:pt x="9262792" y="88210"/>
                  <a:pt x="9262792" y="197022"/>
                </a:cubicBezTo>
                <a:lnTo>
                  <a:pt x="9262792" y="984871"/>
                </a:lnTo>
                <a:cubicBezTo>
                  <a:pt x="9262792" y="1093683"/>
                  <a:pt x="9174582" y="1181893"/>
                  <a:pt x="9065770" y="1181893"/>
                </a:cubicBezTo>
                <a:lnTo>
                  <a:pt x="197022" y="1181893"/>
                </a:lnTo>
                <a:cubicBezTo>
                  <a:pt x="88210" y="1181893"/>
                  <a:pt x="0" y="1093683"/>
                  <a:pt x="0" y="984871"/>
                </a:cubicBezTo>
                <a:lnTo>
                  <a:pt x="0" y="197022"/>
                </a:lnTo>
                <a:close/>
              </a:path>
            </a:pathLst>
          </a:custGeom>
          <a:solidFill>
            <a:schemeClr val="accent5">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850" tIns="320850" rIns="320850" bIns="320850" numCol="1" spcCol="1270" anchor="ctr" anchorCtr="0">
            <a:noAutofit/>
          </a:bodyPr>
          <a:lstStyle/>
          <a:p>
            <a:pPr algn="ctr"/>
            <a:r>
              <a:rPr lang="nb-NO" sz="1600" dirty="0" smtClean="0">
                <a:solidFill>
                  <a:schemeClr val="bg1"/>
                </a:solidFill>
              </a:rPr>
              <a:t>Samarbeide på det offentliges oppgaver som p</a:t>
            </a:r>
            <a:r>
              <a:rPr lang="sv-SE" sz="1600" dirty="0" smtClean="0">
                <a:solidFill>
                  <a:schemeClr val="bg1"/>
                </a:solidFill>
              </a:rPr>
              <a:t>åvirkes av en internasjonalisering; g</a:t>
            </a:r>
            <a:r>
              <a:rPr lang="nb-NO" sz="1600" dirty="0" smtClean="0">
                <a:solidFill>
                  <a:schemeClr val="bg1"/>
                </a:solidFill>
              </a:rPr>
              <a:t>rensehinder for gjester og besøksnæring, </a:t>
            </a:r>
          </a:p>
          <a:p>
            <a:pPr algn="ctr"/>
            <a:r>
              <a:rPr lang="sv-SE" sz="1600" dirty="0" smtClean="0">
                <a:solidFill>
                  <a:schemeClr val="bg1"/>
                </a:solidFill>
              </a:rPr>
              <a:t>brand, redning, politi, toll og transport</a:t>
            </a:r>
            <a:endParaRPr lang="nb-NO" sz="1200" kern="1200" dirty="0">
              <a:solidFill>
                <a:schemeClr val="bg1"/>
              </a:solidFill>
            </a:endParaRPr>
          </a:p>
        </p:txBody>
      </p:sp>
      <p:sp>
        <p:nvSpPr>
          <p:cNvPr id="33" name="Frihåndsform 32"/>
          <p:cNvSpPr/>
          <p:nvPr/>
        </p:nvSpPr>
        <p:spPr>
          <a:xfrm>
            <a:off x="6698724" y="5619864"/>
            <a:ext cx="1617691" cy="1004360"/>
          </a:xfrm>
          <a:custGeom>
            <a:avLst/>
            <a:gdLst>
              <a:gd name="connsiteX0" fmla="*/ 0 w 10515599"/>
              <a:gd name="connsiteY0" fmla="*/ 118189 h 1181893"/>
              <a:gd name="connsiteX1" fmla="*/ 118189 w 10515599"/>
              <a:gd name="connsiteY1" fmla="*/ 0 h 1181893"/>
              <a:gd name="connsiteX2" fmla="*/ 10397410 w 10515599"/>
              <a:gd name="connsiteY2" fmla="*/ 0 h 1181893"/>
              <a:gd name="connsiteX3" fmla="*/ 10515599 w 10515599"/>
              <a:gd name="connsiteY3" fmla="*/ 118189 h 1181893"/>
              <a:gd name="connsiteX4" fmla="*/ 10515599 w 10515599"/>
              <a:gd name="connsiteY4" fmla="*/ 1063704 h 1181893"/>
              <a:gd name="connsiteX5" fmla="*/ 10397410 w 10515599"/>
              <a:gd name="connsiteY5" fmla="*/ 1181893 h 1181893"/>
              <a:gd name="connsiteX6" fmla="*/ 118189 w 10515599"/>
              <a:gd name="connsiteY6" fmla="*/ 1181893 h 1181893"/>
              <a:gd name="connsiteX7" fmla="*/ 0 w 10515599"/>
              <a:gd name="connsiteY7" fmla="*/ 1063704 h 1181893"/>
              <a:gd name="connsiteX8" fmla="*/ 0 w 10515599"/>
              <a:gd name="connsiteY8" fmla="*/ 118189 h 11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599" h="1181893">
                <a:moveTo>
                  <a:pt x="0" y="118189"/>
                </a:moveTo>
                <a:cubicBezTo>
                  <a:pt x="0" y="52915"/>
                  <a:pt x="52915" y="0"/>
                  <a:pt x="118189" y="0"/>
                </a:cubicBezTo>
                <a:lnTo>
                  <a:pt x="10397410" y="0"/>
                </a:lnTo>
                <a:cubicBezTo>
                  <a:pt x="10462684" y="0"/>
                  <a:pt x="10515599" y="52915"/>
                  <a:pt x="10515599" y="118189"/>
                </a:cubicBezTo>
                <a:lnTo>
                  <a:pt x="10515599" y="1063704"/>
                </a:lnTo>
                <a:cubicBezTo>
                  <a:pt x="10515599" y="1128978"/>
                  <a:pt x="10462684" y="1181893"/>
                  <a:pt x="10397410" y="1181893"/>
                </a:cubicBezTo>
                <a:lnTo>
                  <a:pt x="118189" y="1181893"/>
                </a:lnTo>
                <a:cubicBezTo>
                  <a:pt x="52915" y="1181893"/>
                  <a:pt x="0" y="1128978"/>
                  <a:pt x="0" y="1063704"/>
                </a:cubicBezTo>
                <a:lnTo>
                  <a:pt x="0" y="118189"/>
                </a:lnTo>
                <a:close/>
              </a:path>
            </a:pathLst>
          </a:custGeom>
          <a:solidFill>
            <a:schemeClr val="bg1"/>
          </a:solidFill>
          <a:ln w="38100">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441" tIns="117166" rIns="158441" bIns="117166" numCol="1" spcCol="1270" anchor="ctr" anchorCtr="0">
            <a:noAutofit/>
          </a:bodyPr>
          <a:lstStyle/>
          <a:p>
            <a:pPr lvl="0" algn="ctr" defTabSz="2889250">
              <a:lnSpc>
                <a:spcPct val="90000"/>
              </a:lnSpc>
              <a:spcBef>
                <a:spcPct val="0"/>
              </a:spcBef>
              <a:spcAft>
                <a:spcPct val="35000"/>
              </a:spcAft>
            </a:pPr>
            <a:r>
              <a:rPr lang="nb-NO" sz="1400" b="1" dirty="0" smtClean="0">
                <a:solidFill>
                  <a:schemeClr val="tx1"/>
                </a:solidFill>
              </a:rPr>
              <a:t>OFFENTLIG SAMARBEID</a:t>
            </a:r>
            <a:endParaRPr lang="nb-NO" sz="1400" b="1" kern="1200" dirty="0">
              <a:solidFill>
                <a:schemeClr val="tx1"/>
              </a:solidFill>
            </a:endParaRPr>
          </a:p>
        </p:txBody>
      </p:sp>
      <p:sp>
        <p:nvSpPr>
          <p:cNvPr id="34" name="Avrundet rektangel 33"/>
          <p:cNvSpPr/>
          <p:nvPr/>
        </p:nvSpPr>
        <p:spPr>
          <a:xfrm>
            <a:off x="628651" y="4445326"/>
            <a:ext cx="1210103" cy="1068048"/>
          </a:xfrm>
          <a:prstGeom prst="roundRect">
            <a:avLst>
              <a:gd name="adj" fmla="val 16670"/>
            </a:avLst>
          </a:prstGeom>
          <a:blipFill>
            <a:blip r:embed="rId7" cstate="print"/>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Frihåndsform 34"/>
          <p:cNvSpPr/>
          <p:nvPr/>
        </p:nvSpPr>
        <p:spPr>
          <a:xfrm>
            <a:off x="1962152" y="4427638"/>
            <a:ext cx="4613177" cy="1044676"/>
          </a:xfrm>
          <a:custGeom>
            <a:avLst/>
            <a:gdLst>
              <a:gd name="connsiteX0" fmla="*/ 0 w 9262792"/>
              <a:gd name="connsiteY0" fmla="*/ 197022 h 1181893"/>
              <a:gd name="connsiteX1" fmla="*/ 197022 w 9262792"/>
              <a:gd name="connsiteY1" fmla="*/ 0 h 1181893"/>
              <a:gd name="connsiteX2" fmla="*/ 9065770 w 9262792"/>
              <a:gd name="connsiteY2" fmla="*/ 0 h 1181893"/>
              <a:gd name="connsiteX3" fmla="*/ 9262792 w 9262792"/>
              <a:gd name="connsiteY3" fmla="*/ 197022 h 1181893"/>
              <a:gd name="connsiteX4" fmla="*/ 9262792 w 9262792"/>
              <a:gd name="connsiteY4" fmla="*/ 984871 h 1181893"/>
              <a:gd name="connsiteX5" fmla="*/ 9065770 w 9262792"/>
              <a:gd name="connsiteY5" fmla="*/ 1181893 h 1181893"/>
              <a:gd name="connsiteX6" fmla="*/ 197022 w 9262792"/>
              <a:gd name="connsiteY6" fmla="*/ 1181893 h 1181893"/>
              <a:gd name="connsiteX7" fmla="*/ 0 w 9262792"/>
              <a:gd name="connsiteY7" fmla="*/ 984871 h 1181893"/>
              <a:gd name="connsiteX8" fmla="*/ 0 w 9262792"/>
              <a:gd name="connsiteY8" fmla="*/ 197022 h 11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2792" h="1181893">
                <a:moveTo>
                  <a:pt x="0" y="197022"/>
                </a:moveTo>
                <a:cubicBezTo>
                  <a:pt x="0" y="88210"/>
                  <a:pt x="88210" y="0"/>
                  <a:pt x="197022" y="0"/>
                </a:cubicBezTo>
                <a:lnTo>
                  <a:pt x="9065770" y="0"/>
                </a:lnTo>
                <a:cubicBezTo>
                  <a:pt x="9174582" y="0"/>
                  <a:pt x="9262792" y="88210"/>
                  <a:pt x="9262792" y="197022"/>
                </a:cubicBezTo>
                <a:lnTo>
                  <a:pt x="9262792" y="984871"/>
                </a:lnTo>
                <a:cubicBezTo>
                  <a:pt x="9262792" y="1093683"/>
                  <a:pt x="9174582" y="1181893"/>
                  <a:pt x="9065770" y="1181893"/>
                </a:cubicBezTo>
                <a:lnTo>
                  <a:pt x="197022" y="1181893"/>
                </a:lnTo>
                <a:cubicBezTo>
                  <a:pt x="88210" y="1181893"/>
                  <a:pt x="0" y="1093683"/>
                  <a:pt x="0" y="984871"/>
                </a:cubicBezTo>
                <a:lnTo>
                  <a:pt x="0" y="197022"/>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850" tIns="320850" rIns="320850" bIns="320850" numCol="1" spcCol="1270" anchor="ctr" anchorCtr="0">
            <a:noAutofit/>
          </a:bodyPr>
          <a:lstStyle/>
          <a:p>
            <a:pPr algn="ctr"/>
            <a:r>
              <a:rPr lang="nb-NO" sz="1600" kern="1200" dirty="0" smtClean="0">
                <a:solidFill>
                  <a:schemeClr val="bg1"/>
                </a:solidFill>
              </a:rPr>
              <a:t>Bidra til etablering av ny virksomhet som kvalifiseres for det internasjonale markedet og øke antall helårsstillinger </a:t>
            </a:r>
          </a:p>
          <a:p>
            <a:pPr algn="ctr"/>
            <a:r>
              <a:rPr lang="nb-NO" sz="1600" kern="1200" dirty="0" smtClean="0">
                <a:solidFill>
                  <a:schemeClr val="bg1"/>
                </a:solidFill>
              </a:rPr>
              <a:t>i SITE-regionen </a:t>
            </a:r>
            <a:endParaRPr lang="nb-NO" sz="1600" kern="1200" dirty="0">
              <a:solidFill>
                <a:schemeClr val="bg1"/>
              </a:solidFill>
            </a:endParaRPr>
          </a:p>
        </p:txBody>
      </p:sp>
      <p:sp>
        <p:nvSpPr>
          <p:cNvPr id="36" name="Frihåndsform 35"/>
          <p:cNvSpPr/>
          <p:nvPr/>
        </p:nvSpPr>
        <p:spPr>
          <a:xfrm>
            <a:off x="6698726" y="4448420"/>
            <a:ext cx="1617689" cy="1004360"/>
          </a:xfrm>
          <a:custGeom>
            <a:avLst/>
            <a:gdLst>
              <a:gd name="connsiteX0" fmla="*/ 0 w 10515599"/>
              <a:gd name="connsiteY0" fmla="*/ 118189 h 1181893"/>
              <a:gd name="connsiteX1" fmla="*/ 118189 w 10515599"/>
              <a:gd name="connsiteY1" fmla="*/ 0 h 1181893"/>
              <a:gd name="connsiteX2" fmla="*/ 10397410 w 10515599"/>
              <a:gd name="connsiteY2" fmla="*/ 0 h 1181893"/>
              <a:gd name="connsiteX3" fmla="*/ 10515599 w 10515599"/>
              <a:gd name="connsiteY3" fmla="*/ 118189 h 1181893"/>
              <a:gd name="connsiteX4" fmla="*/ 10515599 w 10515599"/>
              <a:gd name="connsiteY4" fmla="*/ 1063704 h 1181893"/>
              <a:gd name="connsiteX5" fmla="*/ 10397410 w 10515599"/>
              <a:gd name="connsiteY5" fmla="*/ 1181893 h 1181893"/>
              <a:gd name="connsiteX6" fmla="*/ 118189 w 10515599"/>
              <a:gd name="connsiteY6" fmla="*/ 1181893 h 1181893"/>
              <a:gd name="connsiteX7" fmla="*/ 0 w 10515599"/>
              <a:gd name="connsiteY7" fmla="*/ 1063704 h 1181893"/>
              <a:gd name="connsiteX8" fmla="*/ 0 w 10515599"/>
              <a:gd name="connsiteY8" fmla="*/ 118189 h 11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599" h="1181893">
                <a:moveTo>
                  <a:pt x="0" y="118189"/>
                </a:moveTo>
                <a:cubicBezTo>
                  <a:pt x="0" y="52915"/>
                  <a:pt x="52915" y="0"/>
                  <a:pt x="118189" y="0"/>
                </a:cubicBezTo>
                <a:lnTo>
                  <a:pt x="10397410" y="0"/>
                </a:lnTo>
                <a:cubicBezTo>
                  <a:pt x="10462684" y="0"/>
                  <a:pt x="10515599" y="52915"/>
                  <a:pt x="10515599" y="118189"/>
                </a:cubicBezTo>
                <a:lnTo>
                  <a:pt x="10515599" y="1063704"/>
                </a:lnTo>
                <a:cubicBezTo>
                  <a:pt x="10515599" y="1128978"/>
                  <a:pt x="10462684" y="1181893"/>
                  <a:pt x="10397410" y="1181893"/>
                </a:cubicBezTo>
                <a:lnTo>
                  <a:pt x="118189" y="1181893"/>
                </a:lnTo>
                <a:cubicBezTo>
                  <a:pt x="52915" y="1181893"/>
                  <a:pt x="0" y="1128978"/>
                  <a:pt x="0" y="1063704"/>
                </a:cubicBezTo>
                <a:lnTo>
                  <a:pt x="0" y="118189"/>
                </a:lnTo>
                <a:close/>
              </a:path>
            </a:pathLst>
          </a:custGeom>
          <a:solidFill>
            <a:schemeClr val="bg1"/>
          </a:solidFill>
          <a:ln w="38100">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441" tIns="117166" rIns="158441" bIns="117166" numCol="1" spcCol="1270" anchor="ctr" anchorCtr="0">
            <a:noAutofit/>
          </a:bodyPr>
          <a:lstStyle/>
          <a:p>
            <a:pPr lvl="0" algn="ctr" defTabSz="2889250">
              <a:lnSpc>
                <a:spcPct val="90000"/>
              </a:lnSpc>
              <a:spcBef>
                <a:spcPct val="0"/>
              </a:spcBef>
              <a:spcAft>
                <a:spcPct val="35000"/>
              </a:spcAft>
            </a:pPr>
            <a:r>
              <a:rPr lang="nb-NO" sz="1200" b="1" dirty="0" smtClean="0">
                <a:solidFill>
                  <a:schemeClr val="tx1"/>
                </a:solidFill>
              </a:rPr>
              <a:t>NY VIRKSOMHET</a:t>
            </a:r>
            <a:endParaRPr lang="nb-NO" sz="1200" b="1" kern="1200" dirty="0">
              <a:solidFill>
                <a:schemeClr val="tx1"/>
              </a:solidFill>
            </a:endParaRPr>
          </a:p>
        </p:txBody>
      </p:sp>
    </p:spTree>
    <p:extLst>
      <p:ext uri="{BB962C8B-B14F-4D97-AF65-F5344CB8AC3E}">
        <p14:creationId xmlns:p14="http://schemas.microsoft.com/office/powerpoint/2010/main" val="416154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Målet</a:t>
            </a:r>
            <a:endParaRPr lang="sv-SE" dirty="0"/>
          </a:p>
        </p:txBody>
      </p:sp>
      <p:sp>
        <p:nvSpPr>
          <p:cNvPr id="6" name="Sky 4"/>
          <p:cNvSpPr>
            <a:spLocks noGrp="1"/>
          </p:cNvSpPr>
          <p:nvPr>
            <p:ph idx="1"/>
          </p:nvPr>
        </p:nvSpPr>
        <p:spPr>
          <a:prstGeom prst="cloud">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buNone/>
            </a:pPr>
            <a:r>
              <a:rPr lang="nb-NO" sz="2100" dirty="0"/>
              <a:t>I 2018 jobbar </a:t>
            </a:r>
            <a:r>
              <a:rPr lang="nb-NO" sz="2100" dirty="0" err="1"/>
              <a:t>Scandinavien</a:t>
            </a:r>
            <a:r>
              <a:rPr lang="nb-NO" sz="2100" dirty="0"/>
              <a:t> Mountains </a:t>
            </a:r>
            <a:r>
              <a:rPr lang="nb-NO" sz="2100" dirty="0" err="1"/>
              <a:t>aktörer</a:t>
            </a:r>
            <a:r>
              <a:rPr lang="nb-NO" sz="2100" dirty="0"/>
              <a:t> </a:t>
            </a:r>
            <a:r>
              <a:rPr lang="nb-NO" sz="2100" dirty="0" err="1"/>
              <a:t>tillsammans</a:t>
            </a:r>
            <a:r>
              <a:rPr lang="nb-NO" sz="2100" dirty="0"/>
              <a:t> som en </a:t>
            </a:r>
            <a:r>
              <a:rPr lang="nb-NO" sz="2100" dirty="0" err="1"/>
              <a:t>internationell</a:t>
            </a:r>
            <a:r>
              <a:rPr lang="nb-NO" sz="2100" dirty="0"/>
              <a:t> </a:t>
            </a:r>
            <a:r>
              <a:rPr lang="nb-NO" sz="2100" dirty="0" err="1"/>
              <a:t>och</a:t>
            </a:r>
            <a:r>
              <a:rPr lang="nb-NO" sz="2100" dirty="0"/>
              <a:t> </a:t>
            </a:r>
            <a:r>
              <a:rPr lang="nb-NO" sz="2100" dirty="0" err="1"/>
              <a:t>hållbar</a:t>
            </a:r>
            <a:r>
              <a:rPr lang="nb-NO" sz="2100" dirty="0"/>
              <a:t> </a:t>
            </a:r>
            <a:r>
              <a:rPr lang="nb-NO" sz="2100" dirty="0" err="1"/>
              <a:t>destination</a:t>
            </a:r>
            <a:r>
              <a:rPr lang="nb-NO" sz="2100" dirty="0"/>
              <a:t> med en attraktiv </a:t>
            </a:r>
            <a:r>
              <a:rPr lang="nb-NO" sz="2100" dirty="0" err="1"/>
              <a:t>besöksnäring</a:t>
            </a:r>
            <a:endParaRPr lang="nb-NO" sz="2100" dirty="0"/>
          </a:p>
        </p:txBody>
      </p:sp>
      <p:pic>
        <p:nvPicPr>
          <p:cNvPr id="4" name="Picture 2" descr="C:\Users\ingkyh0423\Pictures\interreg_Sverige-Norge_fund_SV_RGB.png"/>
          <p:cNvPicPr>
            <a:picLocks noChangeAspect="1" noChangeArrowheads="1"/>
          </p:cNvPicPr>
          <p:nvPr/>
        </p:nvPicPr>
        <p:blipFill>
          <a:blip r:embed="rId2" cstate="print"/>
          <a:srcRect/>
          <a:stretch>
            <a:fillRect/>
          </a:stretch>
        </p:blipFill>
        <p:spPr bwMode="auto">
          <a:xfrm>
            <a:off x="179512" y="5949280"/>
            <a:ext cx="2122239" cy="80062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179512" y="116632"/>
            <a:ext cx="2088232" cy="4852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ctrTitle"/>
          </p:nvPr>
        </p:nvSpPr>
        <p:spPr bwMode="auto">
          <a:xfrm>
            <a:off x="467544" y="1700808"/>
            <a:ext cx="7620000" cy="3321050"/>
          </a:xfrm>
          <a:noFill/>
        </p:spPr>
        <p:txBody>
          <a:bodyPr wrap="square" numCol="1" anchorCtr="0" compatLnSpc="1">
            <a:prstTxWarp prst="textNoShape">
              <a:avLst/>
            </a:prstTxWarp>
          </a:bodyPr>
          <a:lstStyle/>
          <a:p>
            <a:pPr algn="ctr"/>
            <a:r>
              <a:rPr lang="sv-SE" dirty="0" smtClean="0"/>
              <a:t>Det offentliga som ”möjliggörare” för fortsatt hållbar expansion!</a:t>
            </a:r>
          </a:p>
        </p:txBody>
      </p:sp>
      <p:pic>
        <p:nvPicPr>
          <p:cNvPr id="3" name="Picture 2" descr="C:\Users\ingkyh0423\Pictures\interreg_Sverige-Norge_fund_SV_RGB.png"/>
          <p:cNvPicPr>
            <a:picLocks noChangeAspect="1" noChangeArrowheads="1"/>
          </p:cNvPicPr>
          <p:nvPr/>
        </p:nvPicPr>
        <p:blipFill>
          <a:blip r:embed="rId3" cstate="print"/>
          <a:srcRect/>
          <a:stretch>
            <a:fillRect/>
          </a:stretch>
        </p:blipFill>
        <p:spPr bwMode="auto">
          <a:xfrm>
            <a:off x="179512" y="5949280"/>
            <a:ext cx="2122239" cy="800622"/>
          </a:xfrm>
          <a:prstGeom prst="rect">
            <a:avLst/>
          </a:prstGeom>
          <a:noFill/>
        </p:spPr>
      </p:pic>
      <p:pic>
        <p:nvPicPr>
          <p:cNvPr id="4" name="Picture 3"/>
          <p:cNvPicPr>
            <a:picLocks noChangeAspect="1" noChangeArrowheads="1"/>
          </p:cNvPicPr>
          <p:nvPr/>
        </p:nvPicPr>
        <p:blipFill>
          <a:blip r:embed="rId4" cstate="print"/>
          <a:srcRect/>
          <a:stretch>
            <a:fillRect/>
          </a:stretch>
        </p:blipFill>
        <p:spPr bwMode="auto">
          <a:xfrm>
            <a:off x="179512" y="116632"/>
            <a:ext cx="2088232" cy="4852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bwMode="auto">
          <a:noFill/>
        </p:spPr>
        <p:txBody>
          <a:bodyPr wrap="square" numCol="1" anchorCtr="0" compatLnSpc="1">
            <a:prstTxWarp prst="textNoShape">
              <a:avLst/>
            </a:prstTxWarp>
          </a:bodyPr>
          <a:lstStyle/>
          <a:p>
            <a:pPr algn="ctr"/>
            <a:r>
              <a:rPr lang="sv-SE" sz="4200" dirty="0" smtClean="0"/>
              <a:t>2010-10-05</a:t>
            </a:r>
          </a:p>
        </p:txBody>
      </p:sp>
      <p:sp>
        <p:nvSpPr>
          <p:cNvPr id="24579" name="Rectangle 3"/>
          <p:cNvSpPr>
            <a:spLocks noGrp="1"/>
          </p:cNvSpPr>
          <p:nvPr>
            <p:ph idx="1"/>
          </p:nvPr>
        </p:nvSpPr>
        <p:spPr/>
        <p:txBody>
          <a:bodyPr/>
          <a:lstStyle/>
          <a:p>
            <a:pPr>
              <a:buFont typeface="Arial" charset="0"/>
              <a:buNone/>
            </a:pPr>
            <a:r>
              <a:rPr lang="sv-SE" sz="2600" dirty="0" smtClean="0"/>
              <a:t>	</a:t>
            </a:r>
            <a:r>
              <a:rPr lang="sv-SE" sz="2800" dirty="0" smtClean="0"/>
              <a:t>De fyra gränskommunerna Trysil, Engerdal, Malung - Sälen och Älvdalens kommuner träffar en politisk överenskommelse om att utveckla en </a:t>
            </a:r>
            <a:r>
              <a:rPr lang="sv-SE" sz="2800" b="1" dirty="0" smtClean="0"/>
              <a:t>internationell turistregion tvärs över landsgränsen</a:t>
            </a:r>
            <a:r>
              <a:rPr lang="sv-SE" sz="2800" dirty="0" smtClean="0"/>
              <a:t>. Bakgrunden till detta är kunskapen om att framtidens </a:t>
            </a:r>
            <a:r>
              <a:rPr lang="sv-SE" sz="2800" dirty="0" err="1" smtClean="0"/>
              <a:t>näringslivs-utveckling</a:t>
            </a:r>
            <a:r>
              <a:rPr lang="sv-SE" sz="2800" dirty="0" smtClean="0"/>
              <a:t> i stor grad vill vare </a:t>
            </a:r>
            <a:r>
              <a:rPr lang="sv-SE" sz="2800" b="1" dirty="0" smtClean="0"/>
              <a:t>kopplat till turismen</a:t>
            </a:r>
            <a:r>
              <a:rPr lang="sv-SE" sz="2800" dirty="0" smtClean="0"/>
              <a:t>, och nödvändigheten av att utveckla detta till en </a:t>
            </a:r>
            <a:r>
              <a:rPr lang="sv-SE" sz="2800" b="1" dirty="0" smtClean="0"/>
              <a:t>helårsnäring</a:t>
            </a:r>
            <a:r>
              <a:rPr lang="sv-SE" sz="2800" dirty="0" smtClean="0"/>
              <a:t>.</a:t>
            </a:r>
          </a:p>
          <a:p>
            <a:endParaRPr lang="sv-SE" sz="2800" dirty="0" smtClean="0"/>
          </a:p>
        </p:txBody>
      </p:sp>
      <p:pic>
        <p:nvPicPr>
          <p:cNvPr id="4" name="Picture 2" descr="C:\Users\ingkyh0423\Pictures\interreg_Sverige-Norge_fund_SV_RGB.png"/>
          <p:cNvPicPr>
            <a:picLocks noChangeAspect="1" noChangeArrowheads="1"/>
          </p:cNvPicPr>
          <p:nvPr/>
        </p:nvPicPr>
        <p:blipFill>
          <a:blip r:embed="rId2" cstate="print"/>
          <a:srcRect/>
          <a:stretch>
            <a:fillRect/>
          </a:stretch>
        </p:blipFill>
        <p:spPr bwMode="auto">
          <a:xfrm>
            <a:off x="179512" y="5949280"/>
            <a:ext cx="2122239" cy="80062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179512" y="116632"/>
            <a:ext cx="2088232" cy="4852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177239"/>
            <a:ext cx="7886700" cy="1325563"/>
          </a:xfrm>
        </p:spPr>
        <p:txBody>
          <a:bodyPr/>
          <a:lstStyle/>
          <a:p>
            <a:pPr algn="ctr"/>
            <a:r>
              <a:rPr lang="nb-NO" dirty="0" smtClean="0"/>
              <a:t>SITE Destination - 2011-2014</a:t>
            </a:r>
            <a:endParaRPr lang="nb-NO" dirty="0"/>
          </a:p>
        </p:txBody>
      </p:sp>
      <p:sp>
        <p:nvSpPr>
          <p:cNvPr id="3" name="Plassholder for innhold 2"/>
          <p:cNvSpPr>
            <a:spLocks noGrp="1"/>
          </p:cNvSpPr>
          <p:nvPr>
            <p:ph idx="1"/>
          </p:nvPr>
        </p:nvSpPr>
        <p:spPr>
          <a:xfrm>
            <a:off x="628650" y="1908405"/>
            <a:ext cx="7886700" cy="4351338"/>
          </a:xfrm>
        </p:spPr>
        <p:txBody>
          <a:bodyPr>
            <a:normAutofit/>
          </a:bodyPr>
          <a:lstStyle/>
          <a:p>
            <a:r>
              <a:rPr lang="nb-NO" sz="1600" dirty="0" smtClean="0"/>
              <a:t>…</a:t>
            </a:r>
          </a:p>
          <a:p>
            <a:endParaRPr lang="nb-NO" sz="1600" dirty="0"/>
          </a:p>
        </p:txBody>
      </p:sp>
      <p:pic>
        <p:nvPicPr>
          <p:cNvPr id="6" name="Bilde 5"/>
          <p:cNvPicPr>
            <a:picLocks noChangeAspect="1"/>
          </p:cNvPicPr>
          <p:nvPr/>
        </p:nvPicPr>
        <p:blipFill rotWithShape="1">
          <a:blip r:embed="rId2" cstate="print"/>
          <a:srcRect l="17701" t="18607"/>
          <a:stretch/>
        </p:blipFill>
        <p:spPr>
          <a:xfrm>
            <a:off x="5250432" y="3183743"/>
            <a:ext cx="1546475" cy="1529466"/>
          </a:xfrm>
          <a:prstGeom prst="rect">
            <a:avLst/>
          </a:prstGeom>
        </p:spPr>
      </p:pic>
      <p:pic>
        <p:nvPicPr>
          <p:cNvPr id="12" name="Picture 2" descr="https://scontent-a-cdg.xx.fbcdn.net/hphotos-xpa1/t31.0-8/1540381_657364194302492_1698499196_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570" b="38810"/>
          <a:stretch/>
        </p:blipFill>
        <p:spPr bwMode="auto">
          <a:xfrm>
            <a:off x="3592431" y="4757852"/>
            <a:ext cx="4800942" cy="1129345"/>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e 12"/>
          <p:cNvPicPr>
            <a:picLocks noChangeAspect="1"/>
          </p:cNvPicPr>
          <p:nvPr/>
        </p:nvPicPr>
        <p:blipFill rotWithShape="1">
          <a:blip r:embed="rId4" cstate="print"/>
          <a:srcRect b="22749"/>
          <a:stretch/>
        </p:blipFill>
        <p:spPr>
          <a:xfrm>
            <a:off x="672658" y="1312844"/>
            <a:ext cx="3000971" cy="4574353"/>
          </a:xfrm>
          <a:prstGeom prst="rect">
            <a:avLst/>
          </a:prstGeom>
        </p:spPr>
      </p:pic>
      <p:pic>
        <p:nvPicPr>
          <p:cNvPr id="3074" name="Picture 2" descr="https://scontent-b-cdg.xx.fbcdn.net/hphotos-xfp1/v/l/t1.0-9/1451392_696321420406769_1364745998_n.jpg?oh=ea505f171b3c27c602064f15930032f3&amp;oe=5522129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56" b="2847"/>
          <a:stretch/>
        </p:blipFill>
        <p:spPr bwMode="auto">
          <a:xfrm>
            <a:off x="6848087" y="3176747"/>
            <a:ext cx="1539602" cy="15590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b-cdg.xx.fbcdn.net/hphotos-xpf1/v/t1.0-9/1524949_731238850248359_6679780122773368249_n.jpg?oh=011060a4f2ce00b45bf0531ac06957b6&amp;oe=5550E8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3628" y="3197621"/>
            <a:ext cx="1525624" cy="15256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content-a-cdg.xx.fbcdn.net/hphotos-xfa1/v/t1.0-9/10384857_783635195008724_5404066376369166173_n.jpg?oh=9bfceccce78025ae28bad4d1bb89bb25&amp;oe=55565D4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2949" b="11336"/>
          <a:stretch/>
        </p:blipFill>
        <p:spPr bwMode="auto">
          <a:xfrm>
            <a:off x="3673627" y="1360117"/>
            <a:ext cx="3193058" cy="1778985"/>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e 13"/>
          <p:cNvPicPr>
            <a:picLocks noChangeAspect="1"/>
          </p:cNvPicPr>
          <p:nvPr/>
        </p:nvPicPr>
        <p:blipFill rotWithShape="1">
          <a:blip r:embed="rId8" cstate="print"/>
          <a:srcRect r="17042"/>
          <a:stretch/>
        </p:blipFill>
        <p:spPr>
          <a:xfrm>
            <a:off x="6930916" y="1360116"/>
            <a:ext cx="1464419" cy="1765260"/>
          </a:xfrm>
          <a:prstGeom prst="rect">
            <a:avLst/>
          </a:prstGeom>
        </p:spPr>
      </p:pic>
      <p:pic>
        <p:nvPicPr>
          <p:cNvPr id="15" name="Picture 2" descr="C:\Users\ingkyh0423\Pictures\interreg_Sverige-Norge_fund_SV_RGB.png"/>
          <p:cNvPicPr>
            <a:picLocks noChangeAspect="1" noChangeArrowheads="1"/>
          </p:cNvPicPr>
          <p:nvPr/>
        </p:nvPicPr>
        <p:blipFill>
          <a:blip r:embed="rId9" cstate="print"/>
          <a:srcRect/>
          <a:stretch>
            <a:fillRect/>
          </a:stretch>
        </p:blipFill>
        <p:spPr bwMode="auto">
          <a:xfrm>
            <a:off x="179512" y="5949280"/>
            <a:ext cx="2122239" cy="800622"/>
          </a:xfrm>
          <a:prstGeom prst="rect">
            <a:avLst/>
          </a:prstGeom>
          <a:noFill/>
        </p:spPr>
      </p:pic>
      <p:pic>
        <p:nvPicPr>
          <p:cNvPr id="16" name="Picture 3"/>
          <p:cNvPicPr>
            <a:picLocks noChangeAspect="1" noChangeArrowheads="1"/>
          </p:cNvPicPr>
          <p:nvPr/>
        </p:nvPicPr>
        <p:blipFill>
          <a:blip r:embed="rId10" cstate="print"/>
          <a:srcRect/>
          <a:stretch>
            <a:fillRect/>
          </a:stretch>
        </p:blipFill>
        <p:spPr bwMode="auto">
          <a:xfrm>
            <a:off x="179512" y="116632"/>
            <a:ext cx="2088232" cy="485207"/>
          </a:xfrm>
          <a:prstGeom prst="rect">
            <a:avLst/>
          </a:prstGeom>
          <a:noFill/>
          <a:ln w="9525">
            <a:noFill/>
            <a:miter lim="800000"/>
            <a:headEnd/>
            <a:tailEnd/>
          </a:ln>
          <a:effectLst/>
        </p:spPr>
      </p:pic>
    </p:spTree>
    <p:extLst>
      <p:ext uri="{BB962C8B-B14F-4D97-AF65-F5344CB8AC3E}">
        <p14:creationId xmlns:p14="http://schemas.microsoft.com/office/powerpoint/2010/main" val="167671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ktangel 1"/>
          <p:cNvSpPr/>
          <p:nvPr/>
        </p:nvSpPr>
        <p:spPr>
          <a:xfrm>
            <a:off x="683568" y="836713"/>
            <a:ext cx="7416824" cy="4832092"/>
          </a:xfrm>
          <a:prstGeom prst="rect">
            <a:avLst/>
          </a:prstGeom>
        </p:spPr>
        <p:txBody>
          <a:bodyPr wrap="square">
            <a:spAutoFit/>
          </a:bodyPr>
          <a:lstStyle/>
          <a:p>
            <a:endParaRPr lang="sv-SE" sz="2800" dirty="0" smtClean="0"/>
          </a:p>
          <a:p>
            <a:r>
              <a:rPr lang="sv-SE" sz="2800" dirty="0" smtClean="0"/>
              <a:t>Arbetet har byggt på att skapa samarbetsprocesser mellan gränskommunerna och att utforma former för dialog mellan beslutstagare, tjänstemän, näringsliv och den akademiska världen.</a:t>
            </a:r>
          </a:p>
          <a:p>
            <a:endParaRPr lang="sv-SE" sz="2800" dirty="0" smtClean="0"/>
          </a:p>
          <a:p>
            <a:r>
              <a:rPr lang="sv-SE" sz="2800" dirty="0" smtClean="0"/>
              <a:t>För att uppnå konkreta resultat har SITE fokuserat på strategiska lösningar till utmaningar som finns i det offentligas och besöksnäringens vardag.</a:t>
            </a:r>
          </a:p>
          <a:p>
            <a:endParaRPr lang="sv-SE" sz="2800" dirty="0"/>
          </a:p>
        </p:txBody>
      </p:sp>
      <p:pic>
        <p:nvPicPr>
          <p:cNvPr id="3" name="Picture 2" descr="C:\Users\ingkyh0423\Pictures\interreg_Sverige-Norge_fund_SV_RGB.png"/>
          <p:cNvPicPr>
            <a:picLocks noChangeAspect="1" noChangeArrowheads="1"/>
          </p:cNvPicPr>
          <p:nvPr/>
        </p:nvPicPr>
        <p:blipFill>
          <a:blip r:embed="rId3" cstate="print"/>
          <a:srcRect/>
          <a:stretch>
            <a:fillRect/>
          </a:stretch>
        </p:blipFill>
        <p:spPr bwMode="auto">
          <a:xfrm>
            <a:off x="179512" y="5949280"/>
            <a:ext cx="2122239" cy="800622"/>
          </a:xfrm>
          <a:prstGeom prst="rect">
            <a:avLst/>
          </a:prstGeom>
          <a:noFill/>
        </p:spPr>
      </p:pic>
      <p:pic>
        <p:nvPicPr>
          <p:cNvPr id="4" name="Picture 3"/>
          <p:cNvPicPr>
            <a:picLocks noChangeAspect="1" noChangeArrowheads="1"/>
          </p:cNvPicPr>
          <p:nvPr/>
        </p:nvPicPr>
        <p:blipFill>
          <a:blip r:embed="rId4" cstate="print"/>
          <a:srcRect/>
          <a:stretch>
            <a:fillRect/>
          </a:stretch>
        </p:blipFill>
        <p:spPr bwMode="auto">
          <a:xfrm>
            <a:off x="179512" y="116632"/>
            <a:ext cx="2088232" cy="485207"/>
          </a:xfrm>
          <a:prstGeom prst="rect">
            <a:avLst/>
          </a:prstGeom>
          <a:noFill/>
          <a:ln w="9525">
            <a:noFill/>
            <a:miter lim="800000"/>
            <a:headEnd/>
            <a:tailEnd/>
          </a:ln>
          <a:effectLst/>
        </p:spPr>
      </p:pic>
    </p:spTree>
    <p:extLst>
      <p:ext uri="{BB962C8B-B14F-4D97-AF65-F5344CB8AC3E}">
        <p14:creationId xmlns:p14="http://schemas.microsoft.com/office/powerpoint/2010/main" val="388230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a:buNone/>
            </a:pPr>
            <a:r>
              <a:rPr lang="sv-SE" dirty="0" smtClean="0"/>
              <a:t>	</a:t>
            </a:r>
          </a:p>
          <a:p>
            <a:pPr>
              <a:buNone/>
            </a:pPr>
            <a:r>
              <a:rPr lang="sv-SE" sz="2800" dirty="0" smtClean="0"/>
              <a:t>	Arbetsmetoden, även kallad ”SITE modellen”, inleder med dialog där berörda parter identifierar gemensamma utmaningar, genomför undersökningar för att skapa ett beslutsunderlag, skapar ”verkstäder” för implementering inom befintliga strukturer och avslutas med att resultatet utvärderas. </a:t>
            </a:r>
            <a:endParaRPr lang="sv-SE" sz="2800" dirty="0"/>
          </a:p>
        </p:txBody>
      </p:sp>
      <p:pic>
        <p:nvPicPr>
          <p:cNvPr id="4" name="Picture 2" descr="C:\Users\ingkyh0423\Pictures\interreg_Sverige-Norge_fund_SV_RGB.png"/>
          <p:cNvPicPr>
            <a:picLocks noChangeAspect="1" noChangeArrowheads="1"/>
          </p:cNvPicPr>
          <p:nvPr/>
        </p:nvPicPr>
        <p:blipFill>
          <a:blip r:embed="rId2" cstate="print"/>
          <a:srcRect/>
          <a:stretch>
            <a:fillRect/>
          </a:stretch>
        </p:blipFill>
        <p:spPr bwMode="auto">
          <a:xfrm>
            <a:off x="179512" y="5949280"/>
            <a:ext cx="2122239" cy="80062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179512" y="116632"/>
            <a:ext cx="2088232" cy="48520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Märkesdagar</a:t>
            </a:r>
            <a:endParaRPr lang="sv-SE" dirty="0"/>
          </a:p>
        </p:txBody>
      </p:sp>
      <p:sp>
        <p:nvSpPr>
          <p:cNvPr id="3" name="Platshållare för innehåll 2"/>
          <p:cNvSpPr>
            <a:spLocks noGrp="1"/>
          </p:cNvSpPr>
          <p:nvPr>
            <p:ph idx="1"/>
          </p:nvPr>
        </p:nvSpPr>
        <p:spPr>
          <a:xfrm>
            <a:off x="457200" y="1484784"/>
            <a:ext cx="7620000" cy="4536504"/>
          </a:xfrm>
        </p:spPr>
        <p:txBody>
          <a:bodyPr>
            <a:normAutofit fontScale="70000" lnSpcReduction="20000"/>
          </a:bodyPr>
          <a:lstStyle/>
          <a:p>
            <a:r>
              <a:rPr lang="sv-SE" dirty="0" smtClean="0"/>
              <a:t>5/10 2010, Kommunstyrelserna i SITE kommunerna sammanträffar på Högfjällhotellet i Sälen och beslutar sig för att samarbeta och gemensamt stå bakom en ansökan till </a:t>
            </a:r>
            <a:r>
              <a:rPr lang="sv-SE" dirty="0" err="1" smtClean="0"/>
              <a:t>Interreg</a:t>
            </a:r>
            <a:r>
              <a:rPr lang="sv-SE" dirty="0" smtClean="0"/>
              <a:t> om projektet som sedermera blir ”SITE Destination”.</a:t>
            </a:r>
          </a:p>
          <a:p>
            <a:endParaRPr lang="sv-SE" dirty="0" smtClean="0"/>
          </a:p>
          <a:p>
            <a:r>
              <a:rPr lang="sv-SE" dirty="0" smtClean="0"/>
              <a:t>11/3 2013, Mark och miljödomstolen meddelar sin dom som ger klartecken till att gå vidare med planerna på ”Airport Center SITE”.</a:t>
            </a:r>
          </a:p>
          <a:p>
            <a:endParaRPr lang="sv-SE" dirty="0" smtClean="0"/>
          </a:p>
          <a:p>
            <a:r>
              <a:rPr lang="sv-SE" dirty="0" smtClean="0"/>
              <a:t>23/5 2013, På Gammelgården i Sälen hålls det första gemensamma mötet mellan de fyra destinationsbolagen i SITE och man enas under varumärket ”Scandinavian Mountains”.</a:t>
            </a:r>
          </a:p>
          <a:p>
            <a:endParaRPr lang="sv-SE" dirty="0"/>
          </a:p>
        </p:txBody>
      </p:sp>
      <p:pic>
        <p:nvPicPr>
          <p:cNvPr id="4" name="Picture 2" descr="C:\Users\ingkyh0423\Pictures\interreg_Sverige-Norge_fund_SV_RGB.png"/>
          <p:cNvPicPr>
            <a:picLocks noChangeAspect="1" noChangeArrowheads="1"/>
          </p:cNvPicPr>
          <p:nvPr/>
        </p:nvPicPr>
        <p:blipFill>
          <a:blip r:embed="rId2" cstate="print"/>
          <a:srcRect/>
          <a:stretch>
            <a:fillRect/>
          </a:stretch>
        </p:blipFill>
        <p:spPr bwMode="auto">
          <a:xfrm>
            <a:off x="179512" y="5949280"/>
            <a:ext cx="2122239" cy="80062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179512" y="116632"/>
            <a:ext cx="2088232" cy="4852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a:xfrm>
            <a:off x="1073399" y="4004710"/>
            <a:ext cx="6858000" cy="1655762"/>
          </a:xfrm>
        </p:spPr>
        <p:txBody>
          <a:bodyPr>
            <a:normAutofit fontScale="70000" lnSpcReduction="20000"/>
          </a:bodyPr>
          <a:lstStyle/>
          <a:p>
            <a:r>
              <a:rPr lang="nb-NO" sz="3200" b="1" dirty="0" smtClean="0"/>
              <a:t>2015-2018</a:t>
            </a:r>
          </a:p>
          <a:p>
            <a:r>
              <a:rPr lang="nb-NO" dirty="0" smtClean="0"/>
              <a:t>SITE-regionen </a:t>
            </a:r>
            <a:r>
              <a:rPr lang="nb-NO" dirty="0"/>
              <a:t>ska </a:t>
            </a:r>
            <a:r>
              <a:rPr lang="nb-NO" dirty="0" smtClean="0"/>
              <a:t>utvecklas till  att </a:t>
            </a:r>
            <a:r>
              <a:rPr lang="nb-NO" dirty="0"/>
              <a:t>bli ”SCANDINAVIAN MOUNTAINS” - en internationell och hållbar destination med en attraktiv besöksnäring</a:t>
            </a:r>
            <a:r>
              <a:rPr lang="nb-NO" dirty="0" smtClean="0"/>
              <a:t>.</a:t>
            </a:r>
            <a:endParaRPr lang="nb-NO" dirty="0"/>
          </a:p>
        </p:txBody>
      </p:sp>
      <p:pic>
        <p:nvPicPr>
          <p:cNvPr id="6" name="Bilde 5"/>
          <p:cNvPicPr/>
          <p:nvPr/>
        </p:nvPicPr>
        <p:blipFill rotWithShape="1">
          <a:blip r:embed="rId3" cstate="print">
            <a:extLst>
              <a:ext uri="{28A0092B-C50C-407E-A947-70E740481C1C}">
                <a14:useLocalDpi xmlns:a14="http://schemas.microsoft.com/office/drawing/2010/main" val="0"/>
              </a:ext>
            </a:extLst>
          </a:blip>
          <a:srcRect t="32359" r="-4" b="28439"/>
          <a:stretch/>
        </p:blipFill>
        <p:spPr bwMode="auto">
          <a:xfrm>
            <a:off x="1073400" y="1030288"/>
            <a:ext cx="6927601" cy="2677646"/>
          </a:xfrm>
          <a:prstGeom prst="rect">
            <a:avLst/>
          </a:prstGeom>
          <a:noFill/>
          <a:ln>
            <a:noFill/>
          </a:ln>
          <a:extLst>
            <a:ext uri="{53640926-AAD7-44D8-BBD7-CCE9431645EC}">
              <a14:shadowObscured xmlns:a14="http://schemas.microsoft.com/office/drawing/2010/main"/>
            </a:ext>
          </a:extLst>
        </p:spPr>
      </p:pic>
      <p:pic>
        <p:nvPicPr>
          <p:cNvPr id="7" name="Picture 2" descr="C:\Users\ingkyh0423\Pictures\interreg_Sverige-Norge_fund_SV_RGB.png"/>
          <p:cNvPicPr>
            <a:picLocks noChangeAspect="1" noChangeArrowheads="1"/>
          </p:cNvPicPr>
          <p:nvPr/>
        </p:nvPicPr>
        <p:blipFill>
          <a:blip r:embed="rId4" cstate="print"/>
          <a:srcRect/>
          <a:stretch>
            <a:fillRect/>
          </a:stretch>
        </p:blipFill>
        <p:spPr bwMode="auto">
          <a:xfrm>
            <a:off x="179512" y="5949280"/>
            <a:ext cx="2122239" cy="800622"/>
          </a:xfrm>
          <a:prstGeom prst="rect">
            <a:avLst/>
          </a:prstGeom>
          <a:noFill/>
        </p:spPr>
      </p:pic>
      <p:pic>
        <p:nvPicPr>
          <p:cNvPr id="9" name="Picture 3"/>
          <p:cNvPicPr>
            <a:picLocks noChangeAspect="1" noChangeArrowheads="1"/>
          </p:cNvPicPr>
          <p:nvPr/>
        </p:nvPicPr>
        <p:blipFill>
          <a:blip r:embed="rId5" cstate="print"/>
          <a:srcRect/>
          <a:stretch>
            <a:fillRect/>
          </a:stretch>
        </p:blipFill>
        <p:spPr bwMode="auto">
          <a:xfrm>
            <a:off x="179512" y="116632"/>
            <a:ext cx="2088232" cy="485207"/>
          </a:xfrm>
          <a:prstGeom prst="rect">
            <a:avLst/>
          </a:prstGeom>
          <a:noFill/>
          <a:ln w="9525">
            <a:noFill/>
            <a:miter lim="800000"/>
            <a:headEnd/>
            <a:tailEnd/>
          </a:ln>
          <a:effectLst/>
        </p:spPr>
      </p:pic>
    </p:spTree>
    <p:extLst>
      <p:ext uri="{BB962C8B-B14F-4D97-AF65-F5344CB8AC3E}">
        <p14:creationId xmlns:p14="http://schemas.microsoft.com/office/powerpoint/2010/main" val="22281061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TE II">
  <a:themeElements>
    <a:clrScheme name="Anpassat 6">
      <a:dk1>
        <a:sysClr val="windowText" lastClr="000000"/>
      </a:dk1>
      <a:lt1>
        <a:sysClr val="window" lastClr="FFFFFF"/>
      </a:lt1>
      <a:dk2>
        <a:srgbClr val="58770C"/>
      </a:dk2>
      <a:lt2>
        <a:srgbClr val="EDF3AE"/>
      </a:lt2>
      <a:accent1>
        <a:srgbClr val="065218"/>
      </a:accent1>
      <a:accent2>
        <a:srgbClr val="769F11"/>
      </a:accent2>
      <a:accent3>
        <a:srgbClr val="065218"/>
      </a:accent3>
      <a:accent4>
        <a:srgbClr val="0C8228"/>
      </a:accent4>
      <a:accent5>
        <a:srgbClr val="C0EDA8"/>
      </a:accent5>
      <a:accent6>
        <a:srgbClr val="3B4F18"/>
      </a:accent6>
      <a:hlink>
        <a:srgbClr val="0A6A21"/>
      </a:hlink>
      <a:folHlink>
        <a:srgbClr val="406EA5"/>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ränsand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SITE II</Template>
  <TotalTime>7000</TotalTime>
  <Words>820</Words>
  <Application>Microsoft Office PowerPoint</Application>
  <PresentationFormat>Bildspel på skärmen (4:3)</PresentationFormat>
  <Paragraphs>137</Paragraphs>
  <Slides>23</Slides>
  <Notes>5</Notes>
  <HiddenSlides>7</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23</vt:i4>
      </vt:variant>
    </vt:vector>
  </HeadingPairs>
  <TitlesOfParts>
    <vt:vector size="28" baseType="lpstr">
      <vt:lpstr>Arial</vt:lpstr>
      <vt:lpstr>Calibri</vt:lpstr>
      <vt:lpstr>Cambria</vt:lpstr>
      <vt:lpstr>SITE II</vt:lpstr>
      <vt:lpstr>Office-tema</vt:lpstr>
      <vt:lpstr>Välkomna till SITE regionen!</vt:lpstr>
      <vt:lpstr>SITE regionen</vt:lpstr>
      <vt:lpstr>Det offentliga som ”möjliggörare” för fortsatt hållbar expansion!</vt:lpstr>
      <vt:lpstr>2010-10-05</vt:lpstr>
      <vt:lpstr>SITE Destination - 2011-2014</vt:lpstr>
      <vt:lpstr>PowerPoint-presentation</vt:lpstr>
      <vt:lpstr>PowerPoint-presentation</vt:lpstr>
      <vt:lpstr>Märkesdagar</vt:lpstr>
      <vt:lpstr>PowerPoint-presentation</vt:lpstr>
      <vt:lpstr>Syfte</vt:lpstr>
      <vt:lpstr>Insatsområden</vt:lpstr>
      <vt:lpstr>Kriterier för exportmogen destination</vt:lpstr>
      <vt:lpstr>Dessutom…</vt:lpstr>
      <vt:lpstr>Oppgaver på 3 nivåer må avklares</vt:lpstr>
      <vt:lpstr>Bærekraftig utvikling og sertifisering</vt:lpstr>
      <vt:lpstr>Offentliges konsekvens av internasjonalisering</vt:lpstr>
      <vt:lpstr>Tiltak nyföretagande og entreprenörer</vt:lpstr>
      <vt:lpstr>Behov av kompetenta guider</vt:lpstr>
      <vt:lpstr>Guidenettverk</vt:lpstr>
      <vt:lpstr>Dessutom…</vt:lpstr>
      <vt:lpstr>PowerPoint-presentation</vt:lpstr>
      <vt:lpstr>SITE II – sammendrag</vt:lpstr>
      <vt:lpstr>Målet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Matsson</dc:creator>
  <cp:lastModifiedBy>Ralph Engstrand</cp:lastModifiedBy>
  <cp:revision>403</cp:revision>
  <cp:lastPrinted>2011-08-05T10:17:45Z</cp:lastPrinted>
  <dcterms:created xsi:type="dcterms:W3CDTF">2011-07-26T12:31:20Z</dcterms:created>
  <dcterms:modified xsi:type="dcterms:W3CDTF">2016-05-02T13:10:01Z</dcterms:modified>
</cp:coreProperties>
</file>