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handoutMasterIdLst>
    <p:handoutMasterId r:id="rId19"/>
  </p:handoutMasterIdLst>
  <p:sldIdLst>
    <p:sldId id="256" r:id="rId2"/>
    <p:sldId id="257" r:id="rId3"/>
    <p:sldId id="258" r:id="rId4"/>
    <p:sldId id="261" r:id="rId5"/>
    <p:sldId id="262" r:id="rId6"/>
    <p:sldId id="265" r:id="rId7"/>
    <p:sldId id="263" r:id="rId8"/>
    <p:sldId id="264" r:id="rId9"/>
    <p:sldId id="268" r:id="rId10"/>
    <p:sldId id="269" r:id="rId11"/>
    <p:sldId id="270" r:id="rId12"/>
    <p:sldId id="271" r:id="rId13"/>
    <p:sldId id="272" r:id="rId14"/>
    <p:sldId id="260" r:id="rId15"/>
    <p:sldId id="267" r:id="rId16"/>
    <p:sldId id="273" r:id="rId17"/>
  </p:sldIdLst>
  <p:sldSz cx="9144000" cy="6858000" type="screen4x3"/>
  <p:notesSz cx="6858000" cy="9144000"/>
  <p:defaultTextStyle>
    <a:defPPr>
      <a:defRPr lang="sv-SE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2" frameSlides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DFDFD"/>
    <a:srgbClr val="990000"/>
    <a:srgbClr val="FFB7B7"/>
    <a:srgbClr val="FF8181"/>
    <a:srgbClr val="AEFAA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2" d="100"/>
          <a:sy n="82" d="100"/>
        </p:scale>
        <p:origin x="307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83865E4-00E8-624B-A7B1-02B9903A65D2}" type="datetimeFigureOut">
              <a:rPr lang="sv-SE" smtClean="0"/>
              <a:t>2017-04-03</a:t>
            </a:fld>
            <a:endParaRPr lang="sv-SE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3692AA2-7451-EE4C-9CE4-FEF321B3F125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59848960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69FC5C9-EDE1-FC40-8AC1-0949836D9CDA}" type="datetimeFigureOut">
              <a:rPr lang="sv-SE" smtClean="0"/>
              <a:t>2017-04-03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DB4C979-45CC-0544-BB10-4A988594787A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9940311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B4C979-45CC-0544-BB10-4A988594787A}" type="slidenum">
              <a:rPr lang="sv-SE" smtClean="0"/>
              <a:t>10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59957014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B4C979-45CC-0544-BB10-4A988594787A}" type="slidenum">
              <a:rPr lang="sv-SE" smtClean="0"/>
              <a:t>14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038157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 smtClean="0"/>
              <a:t>Klicka här för att ändra format på underrubrik i bakgrunden</a:t>
            </a:r>
            <a:endParaRPr lang="sv-S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 altLang="sv-S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 altLang="sv-SE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314586-FD2C-480A-876D-07A6FF18F666}" type="slidenum">
              <a:rPr lang="sv-SE" altLang="sv-SE"/>
              <a:pPr>
                <a:defRPr/>
              </a:pPr>
              <a:t>‹#›</a:t>
            </a:fld>
            <a:endParaRPr lang="sv-SE" altLang="sv-SE"/>
          </a:p>
        </p:txBody>
      </p:sp>
    </p:spTree>
    <p:extLst>
      <p:ext uri="{BB962C8B-B14F-4D97-AF65-F5344CB8AC3E}">
        <p14:creationId xmlns:p14="http://schemas.microsoft.com/office/powerpoint/2010/main" val="3960908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 altLang="sv-S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 altLang="sv-SE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C7DE52-58FE-449B-8A4C-7BFA56B0FCF5}" type="slidenum">
              <a:rPr lang="sv-SE" altLang="sv-SE"/>
              <a:pPr>
                <a:defRPr/>
              </a:pPr>
              <a:t>‹#›</a:t>
            </a:fld>
            <a:endParaRPr lang="sv-SE" altLang="sv-SE"/>
          </a:p>
        </p:txBody>
      </p:sp>
    </p:spTree>
    <p:extLst>
      <p:ext uri="{BB962C8B-B14F-4D97-AF65-F5344CB8AC3E}">
        <p14:creationId xmlns:p14="http://schemas.microsoft.com/office/powerpoint/2010/main" val="13444762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 altLang="sv-S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 altLang="sv-SE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BCCAC0-C4F0-4C65-9306-D5ED7E91AF48}" type="slidenum">
              <a:rPr lang="sv-SE" altLang="sv-SE"/>
              <a:pPr>
                <a:defRPr/>
              </a:pPr>
              <a:t>‹#›</a:t>
            </a:fld>
            <a:endParaRPr lang="sv-SE" altLang="sv-SE"/>
          </a:p>
        </p:txBody>
      </p:sp>
    </p:spTree>
    <p:extLst>
      <p:ext uri="{BB962C8B-B14F-4D97-AF65-F5344CB8AC3E}">
        <p14:creationId xmlns:p14="http://schemas.microsoft.com/office/powerpoint/2010/main" val="8034911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 altLang="sv-S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 altLang="sv-SE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0E5127-41FD-4B72-861A-5D8C596052F0}" type="slidenum">
              <a:rPr lang="sv-SE" altLang="sv-SE"/>
              <a:pPr>
                <a:defRPr/>
              </a:pPr>
              <a:t>‹#›</a:t>
            </a:fld>
            <a:endParaRPr lang="sv-SE" altLang="sv-SE"/>
          </a:p>
        </p:txBody>
      </p:sp>
    </p:spTree>
    <p:extLst>
      <p:ext uri="{BB962C8B-B14F-4D97-AF65-F5344CB8AC3E}">
        <p14:creationId xmlns:p14="http://schemas.microsoft.com/office/powerpoint/2010/main" val="27633396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 altLang="sv-S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 altLang="sv-SE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8E6748-0ECC-4648-AB7A-59269F12F3F1}" type="slidenum">
              <a:rPr lang="sv-SE" altLang="sv-SE"/>
              <a:pPr>
                <a:defRPr/>
              </a:pPr>
              <a:t>‹#›</a:t>
            </a:fld>
            <a:endParaRPr lang="sv-SE" altLang="sv-SE"/>
          </a:p>
        </p:txBody>
      </p:sp>
    </p:spTree>
    <p:extLst>
      <p:ext uri="{BB962C8B-B14F-4D97-AF65-F5344CB8AC3E}">
        <p14:creationId xmlns:p14="http://schemas.microsoft.com/office/powerpoint/2010/main" val="14101551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 altLang="sv-SE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 altLang="sv-SE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A0CCC9-BD54-415B-8754-0864B8AB228D}" type="slidenum">
              <a:rPr lang="sv-SE" altLang="sv-SE"/>
              <a:pPr>
                <a:defRPr/>
              </a:pPr>
              <a:t>‹#›</a:t>
            </a:fld>
            <a:endParaRPr lang="sv-SE" altLang="sv-SE"/>
          </a:p>
        </p:txBody>
      </p:sp>
    </p:spTree>
    <p:extLst>
      <p:ext uri="{BB962C8B-B14F-4D97-AF65-F5344CB8AC3E}">
        <p14:creationId xmlns:p14="http://schemas.microsoft.com/office/powerpoint/2010/main" val="42096070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 altLang="sv-SE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 altLang="sv-SE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4886D5-CEFD-4AEC-800E-701CE80BFB3D}" type="slidenum">
              <a:rPr lang="sv-SE" altLang="sv-SE"/>
              <a:pPr>
                <a:defRPr/>
              </a:pPr>
              <a:t>‹#›</a:t>
            </a:fld>
            <a:endParaRPr lang="sv-SE" altLang="sv-SE"/>
          </a:p>
        </p:txBody>
      </p:sp>
    </p:spTree>
    <p:extLst>
      <p:ext uri="{BB962C8B-B14F-4D97-AF65-F5344CB8AC3E}">
        <p14:creationId xmlns:p14="http://schemas.microsoft.com/office/powerpoint/2010/main" val="31541479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 altLang="sv-SE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 altLang="sv-SE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5E3FE8-576D-4C42-B198-0498D3FAA558}" type="slidenum">
              <a:rPr lang="sv-SE" altLang="sv-SE"/>
              <a:pPr>
                <a:defRPr/>
              </a:pPr>
              <a:t>‹#›</a:t>
            </a:fld>
            <a:endParaRPr lang="sv-SE" altLang="sv-SE"/>
          </a:p>
        </p:txBody>
      </p:sp>
    </p:spTree>
    <p:extLst>
      <p:ext uri="{BB962C8B-B14F-4D97-AF65-F5344CB8AC3E}">
        <p14:creationId xmlns:p14="http://schemas.microsoft.com/office/powerpoint/2010/main" val="20527881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 altLang="sv-SE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 altLang="sv-SE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749172-5F4C-4F6A-971F-8FFFAC2FCFC3}" type="slidenum">
              <a:rPr lang="sv-SE" altLang="sv-SE"/>
              <a:pPr>
                <a:defRPr/>
              </a:pPr>
              <a:t>‹#›</a:t>
            </a:fld>
            <a:endParaRPr lang="sv-SE" altLang="sv-SE"/>
          </a:p>
        </p:txBody>
      </p:sp>
    </p:spTree>
    <p:extLst>
      <p:ext uri="{BB962C8B-B14F-4D97-AF65-F5344CB8AC3E}">
        <p14:creationId xmlns:p14="http://schemas.microsoft.com/office/powerpoint/2010/main" val="37684895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 altLang="sv-SE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 altLang="sv-SE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3ECADB-DA54-4C57-9237-497FEC502F02}" type="slidenum">
              <a:rPr lang="sv-SE" altLang="sv-SE"/>
              <a:pPr>
                <a:defRPr/>
              </a:pPr>
              <a:t>‹#›</a:t>
            </a:fld>
            <a:endParaRPr lang="sv-SE" altLang="sv-SE"/>
          </a:p>
        </p:txBody>
      </p:sp>
    </p:spTree>
    <p:extLst>
      <p:ext uri="{BB962C8B-B14F-4D97-AF65-F5344CB8AC3E}">
        <p14:creationId xmlns:p14="http://schemas.microsoft.com/office/powerpoint/2010/main" val="12365872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sv-SE" noProof="0" smtClean="0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 altLang="sv-SE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 altLang="sv-SE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181165-6EBD-4C66-AFF0-C69E25AD2523}" type="slidenum">
              <a:rPr lang="sv-SE" altLang="sv-SE"/>
              <a:pPr>
                <a:defRPr/>
              </a:pPr>
              <a:t>‹#›</a:t>
            </a:fld>
            <a:endParaRPr lang="sv-SE" altLang="sv-SE"/>
          </a:p>
        </p:txBody>
      </p:sp>
    </p:spTree>
    <p:extLst>
      <p:ext uri="{BB962C8B-B14F-4D97-AF65-F5344CB8AC3E}">
        <p14:creationId xmlns:p14="http://schemas.microsoft.com/office/powerpoint/2010/main" val="1324472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sv-SE" altLang="sv-SE" smtClean="0"/>
              <a:t>Klicka här för att ändra format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v-SE" altLang="sv-SE" smtClean="0"/>
              <a:t>Klicka här för att ändra format på bakgrundstexten</a:t>
            </a:r>
          </a:p>
          <a:p>
            <a:pPr lvl="1"/>
            <a:r>
              <a:rPr lang="sv-SE" altLang="sv-SE" smtClean="0"/>
              <a:t>Nivå två</a:t>
            </a:r>
          </a:p>
          <a:p>
            <a:pPr lvl="2"/>
            <a:r>
              <a:rPr lang="sv-SE" altLang="sv-SE" smtClean="0"/>
              <a:t>Nivå tre</a:t>
            </a:r>
          </a:p>
          <a:p>
            <a:pPr lvl="3"/>
            <a:r>
              <a:rPr lang="sv-SE" altLang="sv-SE" smtClean="0"/>
              <a:t>Nivå fyra</a:t>
            </a:r>
          </a:p>
          <a:p>
            <a:pPr lvl="4"/>
            <a:r>
              <a:rPr lang="sv-SE" altLang="sv-SE" smtClean="0"/>
              <a:t>Nivå fem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panose="020B0604020202020204" pitchFamily="34" charset="0"/>
                <a:ea typeface="+mn-ea"/>
              </a:defRPr>
            </a:lvl1pPr>
          </a:lstStyle>
          <a:p>
            <a:pPr>
              <a:defRPr/>
            </a:pPr>
            <a:endParaRPr lang="sv-SE" altLang="sv-SE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panose="020B0604020202020204" pitchFamily="34" charset="0"/>
                <a:ea typeface="+mn-ea"/>
              </a:defRPr>
            </a:lvl1pPr>
          </a:lstStyle>
          <a:p>
            <a:pPr>
              <a:defRPr/>
            </a:pPr>
            <a:endParaRPr lang="sv-SE" altLang="sv-SE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>
              <a:defRPr/>
            </a:pPr>
            <a:fld id="{A6C6E0C1-60B0-474B-ACC6-7C7AF8349DCA}" type="slidenum">
              <a:rPr lang="sv-SE" altLang="sv-SE"/>
              <a:pPr>
                <a:defRPr/>
              </a:pPr>
              <a:t>‹#›</a:t>
            </a:fld>
            <a:endParaRPr lang="sv-SE" altLang="sv-SE"/>
          </a:p>
        </p:txBody>
      </p:sp>
      <p:pic>
        <p:nvPicPr>
          <p:cNvPr id="1031" name="Picture 7" descr="ung-ullbaggeh"/>
          <p:cNvPicPr>
            <a:picLocks noChangeAspect="1" noChangeArrowheads="1"/>
          </p:cNvPicPr>
          <p:nvPr userDrawn="1"/>
        </p:nvPicPr>
        <p:blipFill>
          <a:blip r:embed="rId13">
            <a:lum bright="8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113" y="549275"/>
            <a:ext cx="6983412" cy="5481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2" name="Rectangle 8"/>
          <p:cNvSpPr>
            <a:spLocks noChangeArrowheads="1"/>
          </p:cNvSpPr>
          <p:nvPr userDrawn="1"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AEFAA4">
              <a:alpha val="39999"/>
            </a:srgbClr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sv-SE" altLang="sv-SE" smtClean="0">
              <a:ea typeface="+mn-ea"/>
            </a:endParaRPr>
          </a:p>
        </p:txBody>
      </p:sp>
      <p:pic>
        <p:nvPicPr>
          <p:cNvPr id="1033" name="Picture 9" descr="ung-ullbaggeh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39063" y="260350"/>
            <a:ext cx="1079500" cy="84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4" name="Picture 10" descr="ung-ullbaggev"/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260350"/>
            <a:ext cx="1079500" cy="84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5" name="Rectangle 11"/>
          <p:cNvSpPr>
            <a:spLocks noChangeArrowheads="1"/>
          </p:cNvSpPr>
          <p:nvPr userDrawn="1"/>
        </p:nvSpPr>
        <p:spPr bwMode="auto">
          <a:xfrm>
            <a:off x="323850" y="260350"/>
            <a:ext cx="1081088" cy="863600"/>
          </a:xfrm>
          <a:prstGeom prst="rect">
            <a:avLst/>
          </a:prstGeom>
          <a:solidFill>
            <a:srgbClr val="AEFAA4">
              <a:alpha val="39999"/>
            </a:srgbClr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12700">
                <a:solidFill>
                  <a:srgbClr val="99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sv-SE" altLang="sv-SE" smtClean="0">
              <a:ea typeface="+mn-ea"/>
            </a:endParaRPr>
          </a:p>
        </p:txBody>
      </p:sp>
      <p:sp>
        <p:nvSpPr>
          <p:cNvPr id="1036" name="Rectangle 12"/>
          <p:cNvSpPr>
            <a:spLocks noChangeArrowheads="1"/>
          </p:cNvSpPr>
          <p:nvPr userDrawn="1"/>
        </p:nvSpPr>
        <p:spPr bwMode="auto">
          <a:xfrm>
            <a:off x="7740650" y="260350"/>
            <a:ext cx="1079500" cy="863600"/>
          </a:xfrm>
          <a:prstGeom prst="rect">
            <a:avLst/>
          </a:prstGeom>
          <a:solidFill>
            <a:srgbClr val="AEFAA4">
              <a:alpha val="39999"/>
            </a:srgbClr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rgbClr val="99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sv-SE" altLang="sv-SE" smtClean="0">
              <a:ea typeface="+mn-ea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MS PGothic" panose="020B0600070205080204" pitchFamily="34" charset="-128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MS PGothic" panose="020B0600070205080204" pitchFamily="34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MS PGothic" panose="020B0600070205080204" pitchFamily="34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MS PGothic" panose="020B0600070205080204" pitchFamily="34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MS PGothic" panose="020B0600070205080204" pitchFamily="34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eg"/><Relationship Id="rId13" Type="http://schemas.openxmlformats.org/officeDocument/2006/relationships/image" Target="../media/image31.jpeg"/><Relationship Id="rId18" Type="http://schemas.openxmlformats.org/officeDocument/2006/relationships/image" Target="../media/image19.jpg"/><Relationship Id="rId3" Type="http://schemas.openxmlformats.org/officeDocument/2006/relationships/image" Target="../media/image21.jpeg"/><Relationship Id="rId7" Type="http://schemas.openxmlformats.org/officeDocument/2006/relationships/image" Target="../media/image25.jpeg"/><Relationship Id="rId12" Type="http://schemas.openxmlformats.org/officeDocument/2006/relationships/image" Target="../media/image30.jpeg"/><Relationship Id="rId17" Type="http://schemas.openxmlformats.org/officeDocument/2006/relationships/image" Target="../media/image34.jpeg"/><Relationship Id="rId2" Type="http://schemas.openxmlformats.org/officeDocument/2006/relationships/image" Target="../media/image5.jpg"/><Relationship Id="rId16" Type="http://schemas.openxmlformats.org/officeDocument/2006/relationships/image" Target="../media/image3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jpeg"/><Relationship Id="rId11" Type="http://schemas.openxmlformats.org/officeDocument/2006/relationships/image" Target="../media/image29.jpeg"/><Relationship Id="rId5" Type="http://schemas.openxmlformats.org/officeDocument/2006/relationships/image" Target="../media/image23.jpeg"/><Relationship Id="rId15" Type="http://schemas.openxmlformats.org/officeDocument/2006/relationships/image" Target="../media/image18.jpg"/><Relationship Id="rId10" Type="http://schemas.openxmlformats.org/officeDocument/2006/relationships/image" Target="../media/image28.jpeg"/><Relationship Id="rId19" Type="http://schemas.openxmlformats.org/officeDocument/2006/relationships/image" Target="../media/image35.jpeg"/><Relationship Id="rId4" Type="http://schemas.openxmlformats.org/officeDocument/2006/relationships/image" Target="../media/image22.jpeg"/><Relationship Id="rId9" Type="http://schemas.openxmlformats.org/officeDocument/2006/relationships/image" Target="../media/image27.jpeg"/><Relationship Id="rId14" Type="http://schemas.openxmlformats.org/officeDocument/2006/relationships/image" Target="../media/image32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g"/><Relationship Id="rId4" Type="http://schemas.openxmlformats.org/officeDocument/2006/relationships/image" Target="../media/image9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68313" y="2636838"/>
            <a:ext cx="8135937" cy="1008062"/>
          </a:xfrm>
        </p:spPr>
        <p:txBody>
          <a:bodyPr anchor="ctr"/>
          <a:lstStyle/>
          <a:p>
            <a:pPr eaLnBrk="1" hangingPunct="1"/>
            <a:r>
              <a:rPr lang="sv-SE" altLang="sv-SE" sz="4400" b="1" dirty="0" smtClean="0">
                <a:solidFill>
                  <a:srgbClr val="990000"/>
                </a:solidFill>
              </a:rPr>
              <a:t>Ung-Ullbaggestipendiet 2017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116013" y="4005263"/>
            <a:ext cx="6913562" cy="836612"/>
          </a:xfrm>
        </p:spPr>
        <p:txBody>
          <a:bodyPr/>
          <a:lstStyle/>
          <a:p>
            <a:pPr eaLnBrk="1" hangingPunct="1"/>
            <a:r>
              <a:rPr lang="sv-SE" altLang="sv-SE" sz="4400" b="1" smtClean="0">
                <a:solidFill>
                  <a:srgbClr val="990000"/>
                </a:solidFill>
              </a:rPr>
              <a:t>Vandringspris + 2.000 kr</a:t>
            </a:r>
          </a:p>
        </p:txBody>
      </p:sp>
      <p:pic>
        <p:nvPicPr>
          <p:cNvPr id="2052" name="Picture 9" descr="NF-Logo-f-web120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500" y="333375"/>
            <a:ext cx="1943100" cy="194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ubri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354162"/>
          </a:xfrm>
        </p:spPr>
        <p:txBody>
          <a:bodyPr/>
          <a:lstStyle/>
          <a:p>
            <a:r>
              <a:rPr lang="sv-SE" altLang="sv-SE" sz="3600" b="1" dirty="0">
                <a:solidFill>
                  <a:srgbClr val="990000"/>
                </a:solidFill>
              </a:rPr>
              <a:t>De nominerade är</a:t>
            </a:r>
            <a:br>
              <a:rPr lang="sv-SE" altLang="sv-SE" sz="3600" b="1" dirty="0">
                <a:solidFill>
                  <a:srgbClr val="990000"/>
                </a:solidFill>
              </a:rPr>
            </a:br>
            <a:r>
              <a:rPr lang="sv-SE" altLang="sv-SE" sz="3600" b="1" dirty="0" smtClean="0">
                <a:solidFill>
                  <a:srgbClr val="990000"/>
                </a:solidFill>
              </a:rPr>
              <a:t>Ägg-</a:t>
            </a:r>
            <a:r>
              <a:rPr lang="sv-SE" altLang="sv-SE" sz="3600" b="1" dirty="0" err="1" smtClean="0">
                <a:solidFill>
                  <a:srgbClr val="990000"/>
                </a:solidFill>
              </a:rPr>
              <a:t>stra</a:t>
            </a:r>
            <a:r>
              <a:rPr lang="sv-SE" altLang="sv-SE" sz="3600" b="1" dirty="0" smtClean="0">
                <a:solidFill>
                  <a:srgbClr val="990000"/>
                </a:solidFill>
              </a:rPr>
              <a:t> Gott UF</a:t>
            </a:r>
            <a:br>
              <a:rPr lang="sv-SE" altLang="sv-SE" sz="3600" b="1" dirty="0" smtClean="0">
                <a:solidFill>
                  <a:srgbClr val="990000"/>
                </a:solidFill>
              </a:rPr>
            </a:br>
            <a:r>
              <a:rPr lang="sv-SE" altLang="sv-SE" sz="2800" b="1" dirty="0" smtClean="0">
                <a:solidFill>
                  <a:srgbClr val="990000"/>
                </a:solidFill>
              </a:rPr>
              <a:t>Stora Segerstad Naturbrukscentrum </a:t>
            </a:r>
            <a:endParaRPr lang="sv-SE" sz="2800" dirty="0"/>
          </a:p>
        </p:txBody>
      </p:sp>
      <p:sp>
        <p:nvSpPr>
          <p:cNvPr id="5" name="Text Box 21"/>
          <p:cNvSpPr txBox="1">
            <a:spLocks noChangeArrowheads="1"/>
          </p:cNvSpPr>
          <p:nvPr/>
        </p:nvSpPr>
        <p:spPr bwMode="auto">
          <a:xfrm>
            <a:off x="179387" y="5661248"/>
            <a:ext cx="8785225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sv-SE" sz="2000" b="1" dirty="0">
                <a:solidFill>
                  <a:srgbClr val="C00000"/>
                </a:solidFill>
                <a:latin typeface="+mn-lt"/>
                <a:ea typeface="Lucida Grande"/>
                <a:cs typeface="Lucida Grande"/>
              </a:rPr>
              <a:t>Engagerade </a:t>
            </a:r>
            <a:r>
              <a:rPr lang="sv-SE" sz="2000" b="1" dirty="0" smtClean="0">
                <a:solidFill>
                  <a:srgbClr val="C00000"/>
                </a:solidFill>
                <a:latin typeface="+mn-lt"/>
                <a:ea typeface="Lucida Grande"/>
                <a:cs typeface="Lucida Grande"/>
              </a:rPr>
              <a:t>4 års</a:t>
            </a:r>
            <a:r>
              <a:rPr lang="sv-SE" sz="2000" b="1" dirty="0">
                <a:solidFill>
                  <a:srgbClr val="C00000"/>
                </a:solidFill>
                <a:latin typeface="+mn-lt"/>
                <a:ea typeface="Lucida Grande"/>
                <a:cs typeface="Lucida Grande"/>
              </a:rPr>
              <a:t>-elever som utvecklat kokbok med </a:t>
            </a:r>
            <a:r>
              <a:rPr lang="sv-SE" sz="2000" b="1" dirty="0" smtClean="0">
                <a:solidFill>
                  <a:srgbClr val="C00000"/>
                </a:solidFill>
                <a:latin typeface="+mn-lt"/>
                <a:ea typeface="Lucida Grande"/>
                <a:cs typeface="Lucida Grande"/>
              </a:rPr>
              <a:t>äggrecept</a:t>
            </a:r>
            <a:br>
              <a:rPr lang="sv-SE" sz="2000" b="1" dirty="0" smtClean="0">
                <a:solidFill>
                  <a:srgbClr val="C00000"/>
                </a:solidFill>
                <a:latin typeface="+mn-lt"/>
                <a:ea typeface="Lucida Grande"/>
                <a:cs typeface="Lucida Grande"/>
              </a:rPr>
            </a:br>
            <a:r>
              <a:rPr lang="sv-SE" sz="2000" b="1" dirty="0" smtClean="0">
                <a:solidFill>
                  <a:srgbClr val="C00000"/>
                </a:solidFill>
                <a:latin typeface="+mn-lt"/>
                <a:ea typeface="Lucida Grande"/>
                <a:cs typeface="Lucida Grande"/>
              </a:rPr>
              <a:t>och -</a:t>
            </a:r>
            <a:r>
              <a:rPr lang="sv-SE" sz="2000" b="1" dirty="0">
                <a:solidFill>
                  <a:srgbClr val="C00000"/>
                </a:solidFill>
                <a:latin typeface="+mn-lt"/>
                <a:ea typeface="Lucida Grande"/>
                <a:cs typeface="Lucida Grande"/>
              </a:rPr>
              <a:t>info. </a:t>
            </a:r>
            <a:r>
              <a:rPr lang="sv-SE" sz="2000" b="1" dirty="0" smtClean="0">
                <a:solidFill>
                  <a:srgbClr val="C00000"/>
                </a:solidFill>
                <a:latin typeface="+mn-lt"/>
                <a:ea typeface="Lucida Grande"/>
                <a:cs typeface="Lucida Grande"/>
              </a:rPr>
              <a:t>Skolans ägg </a:t>
            </a:r>
            <a:r>
              <a:rPr lang="sv-SE" sz="2000" b="1" dirty="0">
                <a:solidFill>
                  <a:srgbClr val="C00000"/>
                </a:solidFill>
                <a:latin typeface="+mn-lt"/>
                <a:ea typeface="Lucida Grande"/>
                <a:cs typeface="Lucida Grande"/>
              </a:rPr>
              <a:t>plockas, allt provlagas på skolan, </a:t>
            </a:r>
            <a:r>
              <a:rPr lang="sv-SE" sz="2000" b="1" dirty="0" smtClean="0">
                <a:solidFill>
                  <a:srgbClr val="C00000"/>
                </a:solidFill>
                <a:latin typeface="+mn-lt"/>
                <a:ea typeface="Lucida Grande"/>
                <a:cs typeface="Lucida Grande"/>
              </a:rPr>
              <a:t>fotas</a:t>
            </a:r>
            <a:br>
              <a:rPr lang="sv-SE" sz="2000" b="1" dirty="0" smtClean="0">
                <a:solidFill>
                  <a:srgbClr val="C00000"/>
                </a:solidFill>
                <a:latin typeface="+mn-lt"/>
                <a:ea typeface="Lucida Grande"/>
                <a:cs typeface="Lucida Grande"/>
              </a:rPr>
            </a:br>
            <a:r>
              <a:rPr lang="sv-SE" sz="2000" b="1" dirty="0" smtClean="0">
                <a:solidFill>
                  <a:srgbClr val="C00000"/>
                </a:solidFill>
                <a:latin typeface="+mn-lt"/>
                <a:ea typeface="Lucida Grande"/>
                <a:cs typeface="Lucida Grande"/>
              </a:rPr>
              <a:t>och </a:t>
            </a:r>
            <a:r>
              <a:rPr lang="sv-SE" sz="2000" b="1" dirty="0">
                <a:solidFill>
                  <a:srgbClr val="C00000"/>
                </a:solidFill>
                <a:latin typeface="+mn-lt"/>
                <a:ea typeface="Lucida Grande"/>
                <a:cs typeface="Lucida Grande"/>
              </a:rPr>
              <a:t>säljs med </a:t>
            </a:r>
            <a:r>
              <a:rPr lang="sv-SE" sz="2000" b="1" dirty="0" smtClean="0">
                <a:solidFill>
                  <a:srgbClr val="C00000"/>
                </a:solidFill>
                <a:latin typeface="+mn-lt"/>
                <a:ea typeface="Lucida Grande"/>
                <a:cs typeface="Lucida Grande"/>
              </a:rPr>
              <a:t>mycket goda argument</a:t>
            </a:r>
            <a:r>
              <a:rPr lang="sv-SE" sz="2000" b="1" dirty="0">
                <a:solidFill>
                  <a:srgbClr val="C00000"/>
                </a:solidFill>
                <a:latin typeface="+mn-lt"/>
                <a:ea typeface="Lucida Grande"/>
                <a:cs typeface="Lucida Grande"/>
              </a:rPr>
              <a:t>!</a:t>
            </a:r>
            <a:endParaRPr lang="sv-SE" altLang="sv-SE" sz="2000" b="1" i="1" dirty="0">
              <a:solidFill>
                <a:srgbClr val="C00000"/>
              </a:solidFill>
              <a:latin typeface="+mn-lt"/>
            </a:endParaRPr>
          </a:p>
        </p:txBody>
      </p:sp>
      <p:pic>
        <p:nvPicPr>
          <p:cNvPr id="4" name="Bildobjekt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1766961"/>
            <a:ext cx="6336704" cy="3863253"/>
          </a:xfrm>
          <a:prstGeom prst="rect">
            <a:avLst/>
          </a:prstGeom>
          <a:scene3d>
            <a:camera prst="orthographicFront"/>
            <a:lightRig rig="balanced" dir="t"/>
          </a:scene3d>
          <a:sp3d>
            <a:bevelT w="114300" prst="artDeco"/>
          </a:sp3d>
        </p:spPr>
      </p:pic>
    </p:spTree>
    <p:extLst>
      <p:ext uri="{BB962C8B-B14F-4D97-AF65-F5344CB8AC3E}">
        <p14:creationId xmlns:p14="http://schemas.microsoft.com/office/powerpoint/2010/main" val="1904258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" presetClass="entr" presetSubtype="4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ubri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354162"/>
          </a:xfrm>
        </p:spPr>
        <p:txBody>
          <a:bodyPr/>
          <a:lstStyle/>
          <a:p>
            <a:r>
              <a:rPr lang="sv-SE" altLang="sv-SE" sz="3600" b="1" dirty="0">
                <a:solidFill>
                  <a:srgbClr val="990000"/>
                </a:solidFill>
              </a:rPr>
              <a:t>De nominerade är</a:t>
            </a:r>
            <a:br>
              <a:rPr lang="sv-SE" altLang="sv-SE" sz="3600" b="1" dirty="0">
                <a:solidFill>
                  <a:srgbClr val="990000"/>
                </a:solidFill>
              </a:rPr>
            </a:br>
            <a:r>
              <a:rPr lang="sv-SE" altLang="sv-SE" sz="3600" b="1" dirty="0" smtClean="0">
                <a:solidFill>
                  <a:srgbClr val="990000"/>
                </a:solidFill>
              </a:rPr>
              <a:t>NB15B</a:t>
            </a:r>
            <a:r>
              <a:rPr lang="sv-SE" altLang="sv-SE" sz="3600" b="1" dirty="0">
                <a:solidFill>
                  <a:srgbClr val="990000"/>
                </a:solidFill>
              </a:rPr>
              <a:t> </a:t>
            </a:r>
            <a:r>
              <a:rPr lang="sv-SE" altLang="sv-SE" sz="3600" b="1" dirty="0" smtClean="0">
                <a:solidFill>
                  <a:srgbClr val="990000"/>
                </a:solidFill>
              </a:rPr>
              <a:t>Djurvård </a:t>
            </a:r>
            <a:br>
              <a:rPr lang="sv-SE" altLang="sv-SE" sz="3600" b="1" dirty="0" smtClean="0">
                <a:solidFill>
                  <a:srgbClr val="990000"/>
                </a:solidFill>
              </a:rPr>
            </a:br>
            <a:r>
              <a:rPr lang="sv-SE" altLang="sv-SE" sz="2800" b="1" dirty="0" smtClean="0">
                <a:solidFill>
                  <a:srgbClr val="990000"/>
                </a:solidFill>
              </a:rPr>
              <a:t>Svalöfs Gymnasium </a:t>
            </a:r>
            <a:endParaRPr lang="sv-SE" sz="2800" dirty="0"/>
          </a:p>
        </p:txBody>
      </p:sp>
      <p:sp>
        <p:nvSpPr>
          <p:cNvPr id="5" name="Text Box 21"/>
          <p:cNvSpPr txBox="1">
            <a:spLocks noChangeArrowheads="1"/>
          </p:cNvSpPr>
          <p:nvPr/>
        </p:nvSpPr>
        <p:spPr bwMode="auto">
          <a:xfrm>
            <a:off x="215391" y="5626321"/>
            <a:ext cx="8785225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sv-SE" sz="2000" b="1" dirty="0">
                <a:solidFill>
                  <a:srgbClr val="C00000"/>
                </a:solidFill>
                <a:latin typeface="+mn-lt"/>
                <a:ea typeface="Lucida Grande"/>
                <a:cs typeface="Lucida Grande"/>
              </a:rPr>
              <a:t>Engagerad </a:t>
            </a:r>
            <a:r>
              <a:rPr lang="sv-SE" sz="2000" b="1" dirty="0" smtClean="0">
                <a:solidFill>
                  <a:srgbClr val="C00000"/>
                </a:solidFill>
                <a:latin typeface="+mn-lt"/>
                <a:ea typeface="Lucida Grande"/>
                <a:cs typeface="Lucida Grande"/>
              </a:rPr>
              <a:t>hel klass </a:t>
            </a:r>
            <a:r>
              <a:rPr lang="sv-SE" sz="2000" b="1" dirty="0">
                <a:solidFill>
                  <a:srgbClr val="C00000"/>
                </a:solidFill>
                <a:latin typeface="+mn-lt"/>
                <a:ea typeface="Lucida Grande"/>
                <a:cs typeface="Lucida Grande"/>
              </a:rPr>
              <a:t>med stor kamratanda som </a:t>
            </a:r>
            <a:r>
              <a:rPr lang="sv-SE" sz="2000" b="1" dirty="0" smtClean="0">
                <a:solidFill>
                  <a:srgbClr val="C00000"/>
                </a:solidFill>
                <a:latin typeface="+mn-lt"/>
                <a:ea typeface="Lucida Grande"/>
                <a:cs typeface="Lucida Grande"/>
              </a:rPr>
              <a:t>aktivt sprider</a:t>
            </a:r>
            <a:br>
              <a:rPr lang="sv-SE" sz="2000" b="1" dirty="0" smtClean="0">
                <a:solidFill>
                  <a:srgbClr val="C00000"/>
                </a:solidFill>
                <a:latin typeface="+mn-lt"/>
                <a:ea typeface="Lucida Grande"/>
                <a:cs typeface="Lucida Grande"/>
              </a:rPr>
            </a:br>
            <a:r>
              <a:rPr lang="sv-SE" sz="2000" b="1" dirty="0" smtClean="0">
                <a:solidFill>
                  <a:srgbClr val="C00000"/>
                </a:solidFill>
                <a:latin typeface="+mn-lt"/>
                <a:ea typeface="Lucida Grande"/>
                <a:cs typeface="Lucida Grande"/>
              </a:rPr>
              <a:t>positiva </a:t>
            </a:r>
            <a:r>
              <a:rPr lang="sv-SE" sz="2000" b="1" dirty="0">
                <a:solidFill>
                  <a:srgbClr val="C00000"/>
                </a:solidFill>
                <a:latin typeface="+mn-lt"/>
                <a:ea typeface="Lucida Grande"/>
                <a:cs typeface="Lucida Grande"/>
              </a:rPr>
              <a:t>vibbar på </a:t>
            </a:r>
            <a:r>
              <a:rPr lang="sv-SE" sz="2000" b="1" dirty="0" smtClean="0">
                <a:solidFill>
                  <a:srgbClr val="C00000"/>
                </a:solidFill>
                <a:latin typeface="+mn-lt"/>
                <a:ea typeface="Lucida Grande"/>
                <a:cs typeface="Lucida Grande"/>
              </a:rPr>
              <a:t>skolan! Nu </a:t>
            </a:r>
            <a:r>
              <a:rPr lang="sv-SE" sz="2000" b="1" dirty="0">
                <a:solidFill>
                  <a:srgbClr val="C00000"/>
                </a:solidFill>
                <a:latin typeface="+mn-lt"/>
                <a:ea typeface="Lucida Grande"/>
                <a:cs typeface="Lucida Grande"/>
              </a:rPr>
              <a:t>organiseras </a:t>
            </a:r>
            <a:r>
              <a:rPr lang="sv-SE" sz="2000" b="1" dirty="0" smtClean="0">
                <a:solidFill>
                  <a:srgbClr val="C00000"/>
                </a:solidFill>
                <a:latin typeface="+mn-lt"/>
                <a:ea typeface="Lucida Grande"/>
                <a:cs typeface="Lucida Grande"/>
              </a:rPr>
              <a:t>pantburksinsamling</a:t>
            </a:r>
            <a:br>
              <a:rPr lang="sv-SE" sz="2000" b="1" dirty="0" smtClean="0">
                <a:solidFill>
                  <a:srgbClr val="C00000"/>
                </a:solidFill>
                <a:latin typeface="+mn-lt"/>
                <a:ea typeface="Lucida Grande"/>
                <a:cs typeface="Lucida Grande"/>
              </a:rPr>
            </a:br>
            <a:r>
              <a:rPr lang="sv-SE" sz="2000" b="1" dirty="0" smtClean="0">
                <a:solidFill>
                  <a:srgbClr val="C00000"/>
                </a:solidFill>
                <a:latin typeface="+mn-lt"/>
                <a:ea typeface="Lucida Grande"/>
                <a:cs typeface="Lucida Grande"/>
              </a:rPr>
              <a:t>på </a:t>
            </a:r>
            <a:r>
              <a:rPr lang="sv-SE" sz="2000" b="1" dirty="0">
                <a:solidFill>
                  <a:srgbClr val="C00000"/>
                </a:solidFill>
                <a:latin typeface="+mn-lt"/>
                <a:ea typeface="Lucida Grande"/>
                <a:cs typeface="Lucida Grande"/>
              </a:rPr>
              <a:t>skolan inför klassresa i </a:t>
            </a:r>
            <a:r>
              <a:rPr lang="sv-SE" sz="2000" b="1" dirty="0" smtClean="0">
                <a:solidFill>
                  <a:srgbClr val="C00000"/>
                </a:solidFill>
                <a:latin typeface="+mn-lt"/>
                <a:ea typeface="Lucida Grande"/>
                <a:cs typeface="Lucida Grande"/>
              </a:rPr>
              <a:t>3:an</a:t>
            </a:r>
            <a:r>
              <a:rPr lang="sv-SE" sz="2000" b="1" dirty="0">
                <a:solidFill>
                  <a:srgbClr val="C00000"/>
                </a:solidFill>
                <a:latin typeface="+mn-lt"/>
                <a:ea typeface="Lucida Grande"/>
                <a:cs typeface="Lucida Grande"/>
              </a:rPr>
              <a:t>.</a:t>
            </a:r>
            <a:endParaRPr lang="sv-SE" altLang="sv-SE" sz="2000" b="1" i="1" dirty="0">
              <a:solidFill>
                <a:srgbClr val="C00000"/>
              </a:solidFill>
              <a:latin typeface="+mn-lt"/>
            </a:endParaRPr>
          </a:p>
        </p:txBody>
      </p:sp>
      <p:pic>
        <p:nvPicPr>
          <p:cNvPr id="2" name="Bildobjekt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64" y="1833464"/>
            <a:ext cx="5904656" cy="3806853"/>
          </a:xfrm>
          <a:prstGeom prst="rect">
            <a:avLst/>
          </a:prstGeom>
          <a:scene3d>
            <a:camera prst="orthographicFront"/>
            <a:lightRig rig="balanced" dir="t"/>
          </a:scene3d>
          <a:sp3d>
            <a:bevelT prst="relaxedInset"/>
          </a:sp3d>
        </p:spPr>
      </p:pic>
    </p:spTree>
    <p:extLst>
      <p:ext uri="{BB962C8B-B14F-4D97-AF65-F5344CB8AC3E}">
        <p14:creationId xmlns:p14="http://schemas.microsoft.com/office/powerpoint/2010/main" val="11630208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500"/>
                            </p:stCondLst>
                            <p:childTnLst>
                              <p:par>
                                <p:cTn id="11" presetID="2" presetClass="entr" presetSubtype="4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ubri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354162"/>
          </a:xfrm>
        </p:spPr>
        <p:txBody>
          <a:bodyPr/>
          <a:lstStyle/>
          <a:p>
            <a:r>
              <a:rPr lang="sv-SE" altLang="sv-SE" sz="3600" b="1" dirty="0">
                <a:solidFill>
                  <a:srgbClr val="990000"/>
                </a:solidFill>
              </a:rPr>
              <a:t>De nominerade är</a:t>
            </a:r>
            <a:br>
              <a:rPr lang="sv-SE" altLang="sv-SE" sz="3600" b="1" dirty="0">
                <a:solidFill>
                  <a:srgbClr val="990000"/>
                </a:solidFill>
              </a:rPr>
            </a:br>
            <a:r>
              <a:rPr lang="sv-SE" altLang="sv-SE" sz="3600" b="1" dirty="0" smtClean="0">
                <a:solidFill>
                  <a:srgbClr val="990000"/>
                </a:solidFill>
              </a:rPr>
              <a:t>Den gröna vägen UF</a:t>
            </a:r>
            <a:br>
              <a:rPr lang="sv-SE" altLang="sv-SE" sz="3600" b="1" dirty="0" smtClean="0">
                <a:solidFill>
                  <a:srgbClr val="990000"/>
                </a:solidFill>
              </a:rPr>
            </a:br>
            <a:r>
              <a:rPr lang="sv-SE" altLang="sv-SE" sz="2800" b="1" dirty="0" smtClean="0">
                <a:solidFill>
                  <a:srgbClr val="990000"/>
                </a:solidFill>
              </a:rPr>
              <a:t>Vretagymnasiet</a:t>
            </a:r>
            <a:endParaRPr lang="sv-SE" sz="2800" dirty="0"/>
          </a:p>
        </p:txBody>
      </p:sp>
      <p:sp>
        <p:nvSpPr>
          <p:cNvPr id="5" name="Text Box 21"/>
          <p:cNvSpPr txBox="1">
            <a:spLocks noChangeArrowheads="1"/>
          </p:cNvSpPr>
          <p:nvPr/>
        </p:nvSpPr>
        <p:spPr bwMode="auto">
          <a:xfrm>
            <a:off x="179387" y="5657697"/>
            <a:ext cx="8785225" cy="10464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sv-SE" sz="2000" b="1" dirty="0" smtClean="0">
                <a:solidFill>
                  <a:srgbClr val="C00000"/>
                </a:solidFill>
                <a:latin typeface="+mn-lt"/>
                <a:ea typeface="Lucida Grande"/>
                <a:cs typeface="Lucida Grande"/>
              </a:rPr>
              <a:t>Elevgrupp som utvecklar </a:t>
            </a:r>
            <a:r>
              <a:rPr lang="sv-SE" sz="2000" b="1" dirty="0">
                <a:solidFill>
                  <a:srgbClr val="C00000"/>
                </a:solidFill>
                <a:latin typeface="+mn-lt"/>
                <a:ea typeface="Lucida Grande"/>
                <a:cs typeface="Lucida Grande"/>
              </a:rPr>
              <a:t>och håller inspirerande </a:t>
            </a:r>
            <a:r>
              <a:rPr lang="sv-SE" sz="2000" b="1" dirty="0" smtClean="0">
                <a:solidFill>
                  <a:srgbClr val="C00000"/>
                </a:solidFill>
                <a:latin typeface="+mn-lt"/>
                <a:ea typeface="Lucida Grande"/>
                <a:cs typeface="Lucida Grande"/>
              </a:rPr>
              <a:t>föreläsningar</a:t>
            </a:r>
            <a:br>
              <a:rPr lang="sv-SE" sz="2000" b="1" dirty="0" smtClean="0">
                <a:solidFill>
                  <a:srgbClr val="C00000"/>
                </a:solidFill>
                <a:latin typeface="+mn-lt"/>
                <a:ea typeface="Lucida Grande"/>
                <a:cs typeface="Lucida Grande"/>
              </a:rPr>
            </a:br>
            <a:r>
              <a:rPr lang="sv-SE" sz="2000" b="1" dirty="0" smtClean="0">
                <a:solidFill>
                  <a:srgbClr val="C00000"/>
                </a:solidFill>
                <a:latin typeface="+mn-lt"/>
                <a:ea typeface="Lucida Grande"/>
                <a:cs typeface="Lucida Grande"/>
              </a:rPr>
              <a:t>om </a:t>
            </a:r>
            <a:r>
              <a:rPr lang="sv-SE" sz="2000" b="1" dirty="0">
                <a:solidFill>
                  <a:srgbClr val="C00000"/>
                </a:solidFill>
                <a:latin typeface="+mn-lt"/>
                <a:ea typeface="Lucida Grande"/>
                <a:cs typeface="Lucida Grande"/>
              </a:rPr>
              <a:t>grönt företagande och gröna näringar för högstadie- och gymnasieungdomar. </a:t>
            </a:r>
            <a:r>
              <a:rPr lang="sv-SE" sz="2000" b="1" dirty="0" smtClean="0">
                <a:solidFill>
                  <a:srgbClr val="C00000"/>
                </a:solidFill>
                <a:latin typeface="+mn-lt"/>
                <a:ea typeface="Lucida Grande"/>
                <a:cs typeface="Lucida Grande"/>
              </a:rPr>
              <a:t>Samverkan med branschen.</a:t>
            </a:r>
            <a:r>
              <a:rPr lang="sv-SE" altLang="sv-SE" sz="2200" b="1" i="1" dirty="0" smtClean="0">
                <a:solidFill>
                  <a:srgbClr val="FF0000"/>
                </a:solidFill>
                <a:latin typeface="+mn-lt"/>
              </a:rPr>
              <a:t> </a:t>
            </a:r>
            <a:endParaRPr lang="sv-SE" altLang="sv-SE" sz="2200" b="1" i="1" dirty="0">
              <a:solidFill>
                <a:srgbClr val="FF0000"/>
              </a:solidFill>
              <a:latin typeface="+mn-lt"/>
            </a:endParaRPr>
          </a:p>
        </p:txBody>
      </p:sp>
      <p:grpSp>
        <p:nvGrpSpPr>
          <p:cNvPr id="4" name="Grupp 3"/>
          <p:cNvGrpSpPr/>
          <p:nvPr/>
        </p:nvGrpSpPr>
        <p:grpSpPr>
          <a:xfrm>
            <a:off x="457200" y="1772816"/>
            <a:ext cx="8234469" cy="3874016"/>
            <a:chOff x="457200" y="1772816"/>
            <a:chExt cx="8234469" cy="3874016"/>
          </a:xfrm>
        </p:grpSpPr>
        <p:pic>
          <p:nvPicPr>
            <p:cNvPr id="10" name="Bildobjekt 9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7200" y="1772816"/>
              <a:ext cx="4590155" cy="3058907"/>
            </a:xfrm>
            <a:prstGeom prst="rect">
              <a:avLst/>
            </a:prstGeom>
            <a:scene3d>
              <a:camera prst="orthographicFront"/>
              <a:lightRig rig="balanced" dir="t"/>
            </a:scene3d>
            <a:sp3d>
              <a:bevelT w="114300" prst="artDeco"/>
            </a:sp3d>
          </p:spPr>
        </p:pic>
        <p:pic>
          <p:nvPicPr>
            <p:cNvPr id="2" name="Bildobjekt 1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52224" y="3026229"/>
              <a:ext cx="3639445" cy="2620603"/>
            </a:xfrm>
            <a:prstGeom prst="rect">
              <a:avLst/>
            </a:prstGeom>
            <a:scene3d>
              <a:camera prst="orthographicFront"/>
              <a:lightRig rig="balanced" dir="t"/>
            </a:scene3d>
            <a:sp3d>
              <a:bevelT prst="relaxedInset"/>
            </a:sp3d>
          </p:spPr>
        </p:pic>
      </p:grpSp>
    </p:spTree>
    <p:extLst>
      <p:ext uri="{BB962C8B-B14F-4D97-AF65-F5344CB8AC3E}">
        <p14:creationId xmlns:p14="http://schemas.microsoft.com/office/powerpoint/2010/main" val="721227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500"/>
                            </p:stCondLst>
                            <p:childTnLst>
                              <p:par>
                                <p:cTn id="11" presetID="2" presetClass="entr" presetSubtype="4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ubri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354162"/>
          </a:xfrm>
        </p:spPr>
        <p:txBody>
          <a:bodyPr/>
          <a:lstStyle/>
          <a:p>
            <a:r>
              <a:rPr lang="sv-SE" altLang="sv-SE" sz="3600" b="1" dirty="0">
                <a:solidFill>
                  <a:srgbClr val="990000"/>
                </a:solidFill>
              </a:rPr>
              <a:t>De nominerade är</a:t>
            </a:r>
            <a:br>
              <a:rPr lang="sv-SE" altLang="sv-SE" sz="3600" b="1" dirty="0">
                <a:solidFill>
                  <a:srgbClr val="990000"/>
                </a:solidFill>
              </a:rPr>
            </a:br>
            <a:r>
              <a:rPr lang="sv-SE" altLang="sv-SE" sz="3600" b="1" dirty="0" smtClean="0">
                <a:solidFill>
                  <a:srgbClr val="990000"/>
                </a:solidFill>
              </a:rPr>
              <a:t>Djurens </a:t>
            </a:r>
            <a:r>
              <a:rPr lang="sv-SE" altLang="sv-SE" sz="3600" b="1" dirty="0" err="1" smtClean="0">
                <a:solidFill>
                  <a:srgbClr val="990000"/>
                </a:solidFill>
              </a:rPr>
              <a:t>akutbox</a:t>
            </a:r>
            <a:r>
              <a:rPr lang="sv-SE" altLang="sv-SE" sz="3600" b="1" dirty="0" smtClean="0">
                <a:solidFill>
                  <a:srgbClr val="990000"/>
                </a:solidFill>
              </a:rPr>
              <a:t> UF</a:t>
            </a:r>
            <a:br>
              <a:rPr lang="sv-SE" altLang="sv-SE" sz="3600" b="1" dirty="0" smtClean="0">
                <a:solidFill>
                  <a:srgbClr val="990000"/>
                </a:solidFill>
              </a:rPr>
            </a:br>
            <a:r>
              <a:rPr lang="sv-SE" altLang="sv-SE" sz="2800" b="1" dirty="0" err="1" smtClean="0">
                <a:solidFill>
                  <a:srgbClr val="990000"/>
                </a:solidFill>
              </a:rPr>
              <a:t>Ösby</a:t>
            </a:r>
            <a:r>
              <a:rPr lang="sv-SE" altLang="sv-SE" sz="2800" b="1" dirty="0" smtClean="0">
                <a:solidFill>
                  <a:srgbClr val="990000"/>
                </a:solidFill>
              </a:rPr>
              <a:t> Naturbruksgymnasium</a:t>
            </a:r>
            <a:endParaRPr lang="sv-SE" sz="2800" dirty="0"/>
          </a:p>
        </p:txBody>
      </p:sp>
      <p:sp>
        <p:nvSpPr>
          <p:cNvPr id="5" name="Text Box 21"/>
          <p:cNvSpPr txBox="1">
            <a:spLocks noChangeArrowheads="1"/>
          </p:cNvSpPr>
          <p:nvPr/>
        </p:nvSpPr>
        <p:spPr bwMode="auto">
          <a:xfrm>
            <a:off x="215391" y="5626321"/>
            <a:ext cx="8785225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sv-SE" sz="2000" b="1" dirty="0" smtClean="0">
                <a:solidFill>
                  <a:srgbClr val="C00000"/>
                </a:solidFill>
                <a:latin typeface="+mn-lt"/>
                <a:ea typeface="Lucida Grande"/>
                <a:cs typeface="Lucida Grande"/>
              </a:rPr>
              <a:t>Akutboxar </a:t>
            </a:r>
            <a:r>
              <a:rPr lang="sv-SE" sz="2000" b="1" dirty="0">
                <a:solidFill>
                  <a:srgbClr val="C00000"/>
                </a:solidFill>
                <a:latin typeface="+mn-lt"/>
                <a:ea typeface="Lucida Grande"/>
                <a:cs typeface="Lucida Grande"/>
              </a:rPr>
              <a:t>som räddar liv - för hund, katt respektive kanin. </a:t>
            </a:r>
            <a:endParaRPr lang="sv-SE" sz="2000" b="1" dirty="0" smtClean="0">
              <a:solidFill>
                <a:srgbClr val="C00000"/>
              </a:solidFill>
              <a:latin typeface="+mn-lt"/>
              <a:ea typeface="Lucida Grande"/>
              <a:cs typeface="Lucida Grande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sv-SE" sz="2000" b="1" dirty="0" smtClean="0">
                <a:solidFill>
                  <a:srgbClr val="C00000"/>
                </a:solidFill>
                <a:latin typeface="+mn-lt"/>
                <a:ea typeface="Lucida Grande"/>
                <a:cs typeface="Lucida Grande"/>
              </a:rPr>
              <a:t>Unik </a:t>
            </a:r>
            <a:r>
              <a:rPr lang="sv-SE" sz="2000" b="1" dirty="0">
                <a:solidFill>
                  <a:srgbClr val="C00000"/>
                </a:solidFill>
                <a:latin typeface="+mn-lt"/>
                <a:ea typeface="Lucida Grande"/>
                <a:cs typeface="Lucida Grande"/>
              </a:rPr>
              <a:t>produkt som utvecklats i samverkan med veterinär </a:t>
            </a:r>
            <a:r>
              <a:rPr lang="sv-SE" sz="2000" b="1" dirty="0" smtClean="0">
                <a:solidFill>
                  <a:srgbClr val="C00000"/>
                </a:solidFill>
                <a:latin typeface="+mn-lt"/>
                <a:ea typeface="Lucida Grande"/>
                <a:cs typeface="Lucida Grande"/>
              </a:rPr>
              <a:t>och</a:t>
            </a:r>
            <a:br>
              <a:rPr lang="sv-SE" sz="2000" b="1" dirty="0" smtClean="0">
                <a:solidFill>
                  <a:srgbClr val="C00000"/>
                </a:solidFill>
                <a:latin typeface="+mn-lt"/>
                <a:ea typeface="Lucida Grande"/>
                <a:cs typeface="Lucida Grande"/>
              </a:rPr>
            </a:br>
            <a:r>
              <a:rPr lang="sv-SE" sz="2000" b="1" dirty="0" smtClean="0">
                <a:solidFill>
                  <a:srgbClr val="C00000"/>
                </a:solidFill>
                <a:latin typeface="+mn-lt"/>
                <a:ea typeface="Lucida Grande"/>
                <a:cs typeface="Lucida Grande"/>
              </a:rPr>
              <a:t>säljs på </a:t>
            </a:r>
            <a:r>
              <a:rPr lang="sv-SE" sz="2000" b="1" dirty="0">
                <a:solidFill>
                  <a:srgbClr val="C00000"/>
                </a:solidFill>
                <a:latin typeface="+mn-lt"/>
                <a:ea typeface="Lucida Grande"/>
                <a:cs typeface="Lucida Grande"/>
              </a:rPr>
              <a:t>mässor och i </a:t>
            </a:r>
            <a:r>
              <a:rPr lang="sv-SE" sz="2000" b="1" dirty="0" err="1">
                <a:solidFill>
                  <a:srgbClr val="C00000"/>
                </a:solidFill>
                <a:latin typeface="+mn-lt"/>
                <a:ea typeface="Lucida Grande"/>
                <a:cs typeface="Lucida Grande"/>
              </a:rPr>
              <a:t>webshop</a:t>
            </a:r>
            <a:r>
              <a:rPr lang="sv-SE" sz="2000" b="1" dirty="0">
                <a:solidFill>
                  <a:srgbClr val="C00000"/>
                </a:solidFill>
                <a:latin typeface="+mn-lt"/>
                <a:ea typeface="Lucida Grande"/>
                <a:cs typeface="Lucida Grande"/>
              </a:rPr>
              <a:t>.</a:t>
            </a:r>
            <a:endParaRPr lang="sv-SE" altLang="sv-SE" sz="2000" b="1" i="1" dirty="0">
              <a:solidFill>
                <a:srgbClr val="C00000"/>
              </a:solidFill>
              <a:latin typeface="+mn-lt"/>
            </a:endParaRPr>
          </a:p>
        </p:txBody>
      </p:sp>
      <p:grpSp>
        <p:nvGrpSpPr>
          <p:cNvPr id="6" name="Grupp 5"/>
          <p:cNvGrpSpPr/>
          <p:nvPr/>
        </p:nvGrpSpPr>
        <p:grpSpPr>
          <a:xfrm>
            <a:off x="821662" y="1772816"/>
            <a:ext cx="7484728" cy="3853505"/>
            <a:chOff x="899592" y="1812937"/>
            <a:chExt cx="7176796" cy="3694966"/>
          </a:xfrm>
        </p:grpSpPr>
        <p:pic>
          <p:nvPicPr>
            <p:cNvPr id="2" name="Bildobjekt 1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99592" y="1812937"/>
              <a:ext cx="4150108" cy="3694966"/>
            </a:xfrm>
            <a:prstGeom prst="rect">
              <a:avLst/>
            </a:prstGeom>
            <a:effectLst/>
            <a:scene3d>
              <a:camera prst="orthographicFront"/>
              <a:lightRig rig="balanced" dir="t"/>
            </a:scene3d>
            <a:sp3d>
              <a:bevelT w="114300" prst="artDeco"/>
            </a:sp3d>
          </p:spPr>
        </p:pic>
        <p:pic>
          <p:nvPicPr>
            <p:cNvPr id="4" name="Bildobjekt 3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78300" y="2276872"/>
              <a:ext cx="2998088" cy="2998088"/>
            </a:xfrm>
            <a:prstGeom prst="rect">
              <a:avLst/>
            </a:prstGeom>
            <a:scene3d>
              <a:camera prst="orthographicFront"/>
              <a:lightRig rig="balanced" dir="t"/>
            </a:scene3d>
            <a:sp3d>
              <a:bevelT prst="relaxedInset"/>
            </a:sp3d>
          </p:spPr>
        </p:pic>
      </p:grpSp>
    </p:spTree>
    <p:extLst>
      <p:ext uri="{BB962C8B-B14F-4D97-AF65-F5344CB8AC3E}">
        <p14:creationId xmlns:p14="http://schemas.microsoft.com/office/powerpoint/2010/main" val="32795972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500"/>
                            </p:stCondLst>
                            <p:childTnLst>
                              <p:par>
                                <p:cTn id="11" presetID="2" presetClass="entr" presetSubtype="4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323850" y="274638"/>
            <a:ext cx="8496300" cy="850900"/>
          </a:xfrm>
        </p:spPr>
        <p:txBody>
          <a:bodyPr anchor="t"/>
          <a:lstStyle/>
          <a:p>
            <a:pPr eaLnBrk="1" hangingPunct="1"/>
            <a:r>
              <a:rPr lang="sv-SE" altLang="sv-SE" b="1" smtClean="0">
                <a:solidFill>
                  <a:srgbClr val="990000"/>
                </a:solidFill>
              </a:rPr>
              <a:t>De nominerade är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59693" y="1484784"/>
            <a:ext cx="8424614" cy="5112345"/>
          </a:xfrm>
        </p:spPr>
        <p:txBody>
          <a:bodyPr/>
          <a:lstStyle/>
          <a:p>
            <a:pPr eaLnBrk="1" hangingPunct="1">
              <a:buFont typeface="Wingdings" panose="05000000000000000000" pitchFamily="2" charset="2"/>
              <a:buChar char="v"/>
            </a:pPr>
            <a:r>
              <a:rPr lang="sv-SE" altLang="sv-SE" sz="2400" b="1" dirty="0" smtClean="0">
                <a:solidFill>
                  <a:srgbClr val="990000"/>
                </a:solidFill>
              </a:rPr>
              <a:t>NB3B Hund, August </a:t>
            </a:r>
            <a:r>
              <a:rPr lang="sv-SE" altLang="sv-SE" sz="2400" b="1" dirty="0" err="1" smtClean="0">
                <a:solidFill>
                  <a:srgbClr val="990000"/>
                </a:solidFill>
              </a:rPr>
              <a:t>Kobbs</a:t>
            </a:r>
            <a:r>
              <a:rPr lang="sv-SE" altLang="sv-SE" sz="2400" b="1" dirty="0" smtClean="0">
                <a:solidFill>
                  <a:srgbClr val="990000"/>
                </a:solidFill>
              </a:rPr>
              <a:t> gymnasium</a:t>
            </a:r>
          </a:p>
          <a:p>
            <a:pPr eaLnBrk="1" hangingPunct="1">
              <a:buFont typeface="Wingdings" panose="05000000000000000000" pitchFamily="2" charset="2"/>
              <a:buChar char="v"/>
            </a:pPr>
            <a:r>
              <a:rPr lang="sv-SE" altLang="sv-SE" sz="2400" b="1" dirty="0" smtClean="0">
                <a:solidFill>
                  <a:srgbClr val="990000"/>
                </a:solidFill>
              </a:rPr>
              <a:t>NB1-3 Häst och Djur, </a:t>
            </a:r>
            <a:r>
              <a:rPr lang="sv-SE" altLang="sv-SE" sz="2400" b="1" dirty="0" err="1" smtClean="0">
                <a:solidFill>
                  <a:srgbClr val="990000"/>
                </a:solidFill>
              </a:rPr>
              <a:t>Kvinnerstagymnasiet</a:t>
            </a:r>
            <a:endParaRPr lang="sv-SE" altLang="sv-SE" sz="2400" b="1" dirty="0" smtClean="0">
              <a:solidFill>
                <a:srgbClr val="990000"/>
              </a:solidFill>
            </a:endParaRPr>
          </a:p>
          <a:p>
            <a:pPr eaLnBrk="1" hangingPunct="1">
              <a:buFont typeface="Wingdings" panose="05000000000000000000" pitchFamily="2" charset="2"/>
              <a:buChar char="v"/>
            </a:pPr>
            <a:r>
              <a:rPr lang="sv-SE" altLang="sv-SE" sz="2400" b="1" dirty="0" smtClean="0">
                <a:solidFill>
                  <a:srgbClr val="990000"/>
                </a:solidFill>
              </a:rPr>
              <a:t>Tovat Tänk UF, </a:t>
            </a:r>
            <a:r>
              <a:rPr lang="sv-SE" altLang="sv-SE" sz="2400" b="1" dirty="0" err="1" smtClean="0">
                <a:solidFill>
                  <a:srgbClr val="990000"/>
                </a:solidFill>
              </a:rPr>
              <a:t>Lillerudsgymnasiet</a:t>
            </a:r>
            <a:endParaRPr lang="sv-SE" altLang="sv-SE" sz="2400" b="1" dirty="0" smtClean="0">
              <a:solidFill>
                <a:srgbClr val="990000"/>
              </a:solidFill>
            </a:endParaRPr>
          </a:p>
          <a:p>
            <a:pPr eaLnBrk="1" hangingPunct="1">
              <a:buFont typeface="Wingdings" panose="05000000000000000000" pitchFamily="2" charset="2"/>
              <a:buChar char="v"/>
            </a:pPr>
            <a:r>
              <a:rPr lang="sv-SE" altLang="sv-SE" sz="2400" b="1" dirty="0" smtClean="0">
                <a:solidFill>
                  <a:srgbClr val="990000"/>
                </a:solidFill>
              </a:rPr>
              <a:t>Gårdsäpplet UF, </a:t>
            </a:r>
            <a:r>
              <a:rPr lang="sv-SE" altLang="sv-SE" sz="2400" b="1" dirty="0" err="1" smtClean="0">
                <a:solidFill>
                  <a:srgbClr val="990000"/>
                </a:solidFill>
              </a:rPr>
              <a:t>Munkagårdsgymnasiet</a:t>
            </a:r>
            <a:endParaRPr lang="sv-SE" altLang="sv-SE" sz="2400" b="1" dirty="0" smtClean="0">
              <a:solidFill>
                <a:srgbClr val="990000"/>
              </a:solidFill>
            </a:endParaRPr>
          </a:p>
          <a:p>
            <a:pPr eaLnBrk="1" hangingPunct="1">
              <a:buFont typeface="Wingdings" panose="05000000000000000000" pitchFamily="2" charset="2"/>
              <a:buChar char="v"/>
            </a:pPr>
            <a:r>
              <a:rPr lang="sv-SE" altLang="sv-SE" sz="2400" b="1" dirty="0" err="1" smtClean="0">
                <a:solidFill>
                  <a:srgbClr val="990000"/>
                </a:solidFill>
              </a:rPr>
              <a:t>Grunderkampsvinnare</a:t>
            </a:r>
            <a:r>
              <a:rPr lang="sv-SE" altLang="sv-SE" sz="2400" b="1" dirty="0" smtClean="0">
                <a:solidFill>
                  <a:srgbClr val="990000"/>
                </a:solidFill>
              </a:rPr>
              <a:t>, Nordvikskolan</a:t>
            </a:r>
          </a:p>
          <a:p>
            <a:pPr eaLnBrk="1" hangingPunct="1">
              <a:buFont typeface="Wingdings" panose="05000000000000000000" pitchFamily="2" charset="2"/>
              <a:buChar char="v"/>
            </a:pPr>
            <a:r>
              <a:rPr lang="sv-SE" altLang="sv-SE" sz="2400" b="1" dirty="0" err="1" smtClean="0">
                <a:solidFill>
                  <a:srgbClr val="990000"/>
                </a:solidFill>
              </a:rPr>
              <a:t>Rentugg</a:t>
            </a:r>
            <a:r>
              <a:rPr lang="sv-SE" altLang="sv-SE" sz="2400" b="1" dirty="0" smtClean="0">
                <a:solidFill>
                  <a:srgbClr val="990000"/>
                </a:solidFill>
              </a:rPr>
              <a:t> UF, </a:t>
            </a:r>
            <a:r>
              <a:rPr lang="sv-SE" altLang="sv-SE" sz="2400" b="1" dirty="0" err="1" smtClean="0">
                <a:solidFill>
                  <a:srgbClr val="990000"/>
                </a:solidFill>
              </a:rPr>
              <a:t>Stiernhööksgymnasiet</a:t>
            </a:r>
            <a:endParaRPr lang="sv-SE" altLang="sv-SE" sz="2400" b="1" dirty="0" smtClean="0">
              <a:solidFill>
                <a:srgbClr val="990000"/>
              </a:solidFill>
            </a:endParaRPr>
          </a:p>
          <a:p>
            <a:pPr eaLnBrk="1" hangingPunct="1">
              <a:buFont typeface="Wingdings" panose="05000000000000000000" pitchFamily="2" charset="2"/>
              <a:buChar char="v"/>
            </a:pPr>
            <a:r>
              <a:rPr lang="sv-SE" altLang="sv-SE" sz="2400" b="1" dirty="0" smtClean="0">
                <a:solidFill>
                  <a:srgbClr val="990000"/>
                </a:solidFill>
              </a:rPr>
              <a:t>Ägg-</a:t>
            </a:r>
            <a:r>
              <a:rPr lang="sv-SE" altLang="sv-SE" sz="2400" b="1" dirty="0" err="1" smtClean="0">
                <a:solidFill>
                  <a:srgbClr val="990000"/>
                </a:solidFill>
              </a:rPr>
              <a:t>stra</a:t>
            </a:r>
            <a:r>
              <a:rPr lang="sv-SE" altLang="sv-SE" sz="2400" b="1" dirty="0" smtClean="0">
                <a:solidFill>
                  <a:srgbClr val="990000"/>
                </a:solidFill>
              </a:rPr>
              <a:t> Gott UF, Stora Segerstad Naturbrukscentrum</a:t>
            </a:r>
          </a:p>
          <a:p>
            <a:pPr eaLnBrk="1" hangingPunct="1">
              <a:buFont typeface="Wingdings" panose="05000000000000000000" pitchFamily="2" charset="2"/>
              <a:buChar char="v"/>
            </a:pPr>
            <a:r>
              <a:rPr lang="sv-SE" altLang="sv-SE" sz="2400" b="1" dirty="0" smtClean="0">
                <a:solidFill>
                  <a:srgbClr val="990000"/>
                </a:solidFill>
              </a:rPr>
              <a:t>NB15B Djurvård, Svalöfs Gymnasium</a:t>
            </a:r>
          </a:p>
          <a:p>
            <a:pPr eaLnBrk="1" hangingPunct="1">
              <a:buFont typeface="Wingdings" panose="05000000000000000000" pitchFamily="2" charset="2"/>
              <a:buChar char="v"/>
            </a:pPr>
            <a:r>
              <a:rPr lang="sv-SE" altLang="sv-SE" sz="2400" b="1" dirty="0" smtClean="0">
                <a:solidFill>
                  <a:srgbClr val="990000"/>
                </a:solidFill>
              </a:rPr>
              <a:t>Den gröna vägen UF, Vretagymnasiet</a:t>
            </a:r>
          </a:p>
          <a:p>
            <a:pPr eaLnBrk="1" hangingPunct="1">
              <a:buFont typeface="Wingdings" panose="05000000000000000000" pitchFamily="2" charset="2"/>
              <a:buChar char="v"/>
            </a:pPr>
            <a:r>
              <a:rPr lang="sv-SE" altLang="sv-SE" sz="2400" b="1" dirty="0" smtClean="0">
                <a:solidFill>
                  <a:srgbClr val="990000"/>
                </a:solidFill>
              </a:rPr>
              <a:t>Djurens </a:t>
            </a:r>
            <a:r>
              <a:rPr lang="sv-SE" altLang="sv-SE" sz="2400" b="1" dirty="0" err="1" smtClean="0">
                <a:solidFill>
                  <a:srgbClr val="990000"/>
                </a:solidFill>
              </a:rPr>
              <a:t>akutbox</a:t>
            </a:r>
            <a:r>
              <a:rPr lang="sv-SE" altLang="sv-SE" sz="2400" b="1" dirty="0" smtClean="0">
                <a:solidFill>
                  <a:srgbClr val="990000"/>
                </a:solidFill>
              </a:rPr>
              <a:t> UF, </a:t>
            </a:r>
            <a:r>
              <a:rPr lang="sv-SE" altLang="sv-SE" sz="2400" b="1" dirty="0" err="1" smtClean="0">
                <a:solidFill>
                  <a:srgbClr val="990000"/>
                </a:solidFill>
              </a:rPr>
              <a:t>Ösby</a:t>
            </a:r>
            <a:r>
              <a:rPr lang="sv-SE" altLang="sv-SE" sz="2400" b="1" dirty="0" smtClean="0">
                <a:solidFill>
                  <a:srgbClr val="990000"/>
                </a:solidFill>
              </a:rPr>
              <a:t> naturbruksgymnasium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500"/>
                            </p:stCondLst>
                            <p:childTnLst>
                              <p:par>
                                <p:cTn id="10" presetID="2" presetClass="entr" presetSubtype="6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0"/>
                            </p:stCondLst>
                            <p:childTnLst>
                              <p:par>
                                <p:cTn id="15" presetID="2" presetClass="entr" presetSubtype="6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7500"/>
                            </p:stCondLst>
                            <p:childTnLst>
                              <p:par>
                                <p:cTn id="20" presetID="2" presetClass="entr" presetSubtype="6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0"/>
                            </p:stCondLst>
                            <p:childTnLst>
                              <p:par>
                                <p:cTn id="25" presetID="2" presetClass="entr" presetSubtype="6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2500"/>
                            </p:stCondLst>
                            <p:childTnLst>
                              <p:par>
                                <p:cTn id="30" presetID="2" presetClass="entr" presetSubtype="6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61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1000" fill="hold"/>
                                        <p:tgtEl>
                                          <p:spTgt spid="61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5000"/>
                            </p:stCondLst>
                            <p:childTnLst>
                              <p:par>
                                <p:cTn id="35" presetID="2" presetClass="entr" presetSubtype="6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61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61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7500"/>
                            </p:stCondLst>
                            <p:childTnLst>
                              <p:par>
                                <p:cTn id="40" presetID="2" presetClass="entr" presetSubtype="6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1000" fill="hold"/>
                                        <p:tgtEl>
                                          <p:spTgt spid="61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61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0000"/>
                            </p:stCondLst>
                            <p:childTnLst>
                              <p:par>
                                <p:cTn id="45" presetID="2" presetClass="entr" presetSubtype="6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1000" fill="hold"/>
                                        <p:tgtEl>
                                          <p:spTgt spid="614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1000" fill="hold"/>
                                        <p:tgtEl>
                                          <p:spTgt spid="614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2500"/>
                            </p:stCondLst>
                            <p:childTnLst>
                              <p:par>
                                <p:cTn id="50" presetID="2" presetClass="entr" presetSubtype="6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1000" fill="hold"/>
                                        <p:tgtEl>
                                          <p:spTgt spid="614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1000" fill="hold"/>
                                        <p:tgtEl>
                                          <p:spTgt spid="614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880" y="1624637"/>
            <a:ext cx="1883510" cy="1474208"/>
          </a:xfrm>
          <a:prstGeom prst="rect">
            <a:avLst/>
          </a:prstGeom>
          <a:scene3d>
            <a:camera prst="orthographicFront"/>
            <a:lightRig rig="sunrise" dir="t"/>
          </a:scene3d>
          <a:sp3d>
            <a:bevelT w="152400" h="152400" prst="angle"/>
          </a:sp3d>
        </p:spPr>
      </p:pic>
      <p:pic>
        <p:nvPicPr>
          <p:cNvPr id="3" name="Bildobjekt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4321" y="1632150"/>
            <a:ext cx="1726640" cy="1537280"/>
          </a:xfrm>
          <a:prstGeom prst="rect">
            <a:avLst/>
          </a:prstGeom>
          <a:scene3d>
            <a:camera prst="orthographicFront"/>
            <a:lightRig rig="sunrise" dir="t"/>
          </a:scene3d>
          <a:sp3d>
            <a:bevelT w="152400" h="152400" prst="angle"/>
          </a:sp3d>
        </p:spPr>
      </p:pic>
      <p:pic>
        <p:nvPicPr>
          <p:cNvPr id="5" name="Bildobjekt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378" y="5061876"/>
            <a:ext cx="2586786" cy="1484275"/>
          </a:xfrm>
          <a:prstGeom prst="rect">
            <a:avLst/>
          </a:prstGeom>
          <a:scene3d>
            <a:camera prst="orthographicFront"/>
            <a:lightRig rig="sunrise" dir="t"/>
          </a:scene3d>
          <a:sp3d>
            <a:bevelT w="152400" h="152400" prst="angle"/>
          </a:sp3d>
        </p:spPr>
      </p:pic>
      <p:pic>
        <p:nvPicPr>
          <p:cNvPr id="23" name="Bildobjekt 2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6365" y="1640415"/>
            <a:ext cx="1591300" cy="1529522"/>
          </a:xfrm>
          <a:prstGeom prst="rect">
            <a:avLst/>
          </a:prstGeom>
          <a:scene3d>
            <a:camera prst="orthographicFront"/>
            <a:lightRig rig="sunrise" dir="t"/>
          </a:scene3d>
          <a:sp3d>
            <a:bevelT w="152400" h="152400" prst="angle"/>
          </a:sp3d>
        </p:spPr>
      </p:pic>
      <p:pic>
        <p:nvPicPr>
          <p:cNvPr id="25" name="Bildobjekt 2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3848" y="4969221"/>
            <a:ext cx="2502778" cy="1669586"/>
          </a:xfrm>
          <a:prstGeom prst="rect">
            <a:avLst/>
          </a:prstGeom>
          <a:scene3d>
            <a:camera prst="orthographicFront"/>
            <a:lightRig rig="sunrise" dir="t"/>
          </a:scene3d>
          <a:sp3d>
            <a:bevelT w="152400" h="152400" prst="angle"/>
          </a:sp3d>
        </p:spPr>
      </p:pic>
      <p:pic>
        <p:nvPicPr>
          <p:cNvPr id="26" name="Bildobjekt 2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8842" y="3382714"/>
            <a:ext cx="2437338" cy="1371101"/>
          </a:xfrm>
          <a:prstGeom prst="rect">
            <a:avLst/>
          </a:prstGeom>
          <a:scene3d>
            <a:camera prst="orthographicFront"/>
            <a:lightRig rig="sunrise" dir="t"/>
          </a:scene3d>
          <a:sp3d>
            <a:bevelT w="152400" h="152400" prst="angle"/>
          </a:sp3d>
        </p:spPr>
      </p:pic>
      <p:pic>
        <p:nvPicPr>
          <p:cNvPr id="27" name="Bildobjekt 2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2482" y="1628801"/>
            <a:ext cx="1889610" cy="1509168"/>
          </a:xfrm>
          <a:prstGeom prst="rect">
            <a:avLst/>
          </a:prstGeom>
          <a:scene3d>
            <a:camera prst="orthographicFront"/>
            <a:lightRig rig="sunrise" dir="t"/>
          </a:scene3d>
          <a:sp3d>
            <a:bevelT w="152400" h="152400" prst="angle"/>
          </a:sp3d>
        </p:spPr>
      </p:pic>
      <p:pic>
        <p:nvPicPr>
          <p:cNvPr id="28" name="Bildobjekt 27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069" y="3320840"/>
            <a:ext cx="2421521" cy="1476312"/>
          </a:xfrm>
          <a:prstGeom prst="rect">
            <a:avLst/>
          </a:prstGeom>
          <a:scene3d>
            <a:camera prst="orthographicFront"/>
            <a:lightRig rig="sunrise" dir="t"/>
          </a:scene3d>
          <a:sp3d>
            <a:bevelT w="152400" h="152400" prst="angle"/>
          </a:sp3d>
        </p:spPr>
      </p:pic>
      <p:pic>
        <p:nvPicPr>
          <p:cNvPr id="29" name="Bildobjekt 28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3976" y="3414194"/>
            <a:ext cx="2102522" cy="1401681"/>
          </a:xfrm>
          <a:prstGeom prst="rect">
            <a:avLst/>
          </a:prstGeom>
          <a:scene3d>
            <a:camera prst="orthographicFront"/>
            <a:lightRig rig="sunrise" dir="t"/>
          </a:scene3d>
          <a:sp3d>
            <a:bevelT w="152400" h="152400" prst="angle"/>
          </a:sp3d>
        </p:spPr>
      </p:pic>
      <p:pic>
        <p:nvPicPr>
          <p:cNvPr id="13" name="Bildobjekt 12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7812" y="4998560"/>
            <a:ext cx="2712313" cy="1748684"/>
          </a:xfrm>
          <a:prstGeom prst="rect">
            <a:avLst/>
          </a:prstGeom>
          <a:scene3d>
            <a:camera prst="orthographicFront"/>
            <a:lightRig rig="sunrise" dir="t"/>
          </a:scene3d>
          <a:sp3d>
            <a:bevelT w="152400" h="152400" prst="angle"/>
          </a:sp3d>
        </p:spPr>
      </p:pic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465392" y="222432"/>
            <a:ext cx="8229600" cy="1080120"/>
          </a:xfrm>
        </p:spPr>
        <p:txBody>
          <a:bodyPr/>
          <a:lstStyle/>
          <a:p>
            <a:pPr eaLnBrk="1" hangingPunct="1"/>
            <a:r>
              <a:rPr lang="sv-SE" altLang="sv-SE" sz="4000" b="1" dirty="0" smtClean="0">
                <a:solidFill>
                  <a:srgbClr val="990000"/>
                </a:solidFill>
              </a:rPr>
              <a:t>Vinnare av 2017 års</a:t>
            </a:r>
            <a:br>
              <a:rPr lang="sv-SE" altLang="sv-SE" sz="4000" b="1" dirty="0" smtClean="0">
                <a:solidFill>
                  <a:srgbClr val="990000"/>
                </a:solidFill>
              </a:rPr>
            </a:br>
            <a:r>
              <a:rPr lang="sv-SE" altLang="sv-SE" sz="4000" b="1" dirty="0" smtClean="0">
                <a:solidFill>
                  <a:srgbClr val="990000"/>
                </a:solidFill>
              </a:rPr>
              <a:t>Ung-Ullbagge är</a:t>
            </a:r>
            <a:endParaRPr lang="sv-SE" altLang="sv-SE" sz="3200" b="1" dirty="0" smtClean="0">
              <a:solidFill>
                <a:srgbClr val="990000"/>
              </a:solidFill>
            </a:endParaRPr>
          </a:p>
        </p:txBody>
      </p:sp>
      <p:sp>
        <p:nvSpPr>
          <p:cNvPr id="24" name="Rectangle 3"/>
          <p:cNvSpPr txBox="1">
            <a:spLocks noChangeArrowheads="1"/>
          </p:cNvSpPr>
          <p:nvPr/>
        </p:nvSpPr>
        <p:spPr bwMode="auto">
          <a:xfrm>
            <a:off x="2902814" y="828517"/>
            <a:ext cx="3354759" cy="5108394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3d extrusionH="57150">
              <a:bevelT w="38100" h="38100" prst="convex"/>
            </a:sp3d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sv-SE" sz="50000" b="1" dirty="0" smtClean="0">
                <a:solidFill>
                  <a:srgbClr val="990000">
                    <a:alpha val="20000"/>
                  </a:srgbClr>
                </a:solidFill>
              </a:rPr>
              <a:t>?</a:t>
            </a:r>
            <a:endParaRPr lang="sv-SE" altLang="sv-SE" sz="50000" b="1" dirty="0" smtClean="0">
              <a:solidFill>
                <a:srgbClr val="990000">
                  <a:alpha val="20000"/>
                </a:srgbClr>
              </a:solidFill>
            </a:endParaRPr>
          </a:p>
        </p:txBody>
      </p:sp>
      <p:grpSp>
        <p:nvGrpSpPr>
          <p:cNvPr id="55" name="Grupp 54"/>
          <p:cNvGrpSpPr/>
          <p:nvPr/>
        </p:nvGrpSpPr>
        <p:grpSpPr>
          <a:xfrm>
            <a:off x="27355" y="1619238"/>
            <a:ext cx="9073007" cy="4503008"/>
            <a:chOff x="-1260648" y="3606512"/>
            <a:chExt cx="9073007" cy="4503008"/>
          </a:xfrm>
        </p:grpSpPr>
        <p:sp>
          <p:nvSpPr>
            <p:cNvPr id="57" name="Rectangle 3"/>
            <p:cNvSpPr txBox="1">
              <a:spLocks noChangeArrowheads="1"/>
            </p:cNvSpPr>
            <p:nvPr/>
          </p:nvSpPr>
          <p:spPr bwMode="auto">
            <a:xfrm>
              <a:off x="-1260648" y="3606512"/>
              <a:ext cx="9073007" cy="4503008"/>
            </a:xfrm>
            <a:prstGeom prst="rect">
              <a:avLst/>
            </a:prstGeom>
            <a:solidFill>
              <a:srgbClr val="AEFAA4">
                <a:alpha val="95000"/>
              </a:srgbClr>
            </a:solidFill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MS PGothic" panose="020B0600070205080204" pitchFamily="34" charset="-128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MS PGothic" panose="020B0600070205080204" pitchFamily="34" charset="-128"/>
                  <a:cs typeface="+mn-cs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MS PGothic" panose="020B0600070205080204" pitchFamily="34" charset="-128"/>
                  <a:cs typeface="+mn-cs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MS PGothic" panose="020B0600070205080204" pitchFamily="34" charset="-128"/>
                  <a:cs typeface="+mn-cs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MS PGothic" panose="020B0600070205080204" pitchFamily="34" charset="-128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hangingPunct="1">
                <a:lnSpc>
                  <a:spcPct val="90000"/>
                </a:lnSpc>
                <a:buFontTx/>
                <a:buNone/>
              </a:pPr>
              <a:r>
                <a:rPr lang="sv-SE" sz="2800" b="1" dirty="0" smtClean="0">
                  <a:solidFill>
                    <a:srgbClr val="990000"/>
                  </a:solidFill>
                </a:rPr>
                <a:t>       3:e plats</a:t>
              </a:r>
              <a:endParaRPr lang="sv-SE" altLang="sv-SE" sz="2800" b="1" dirty="0" smtClean="0">
                <a:solidFill>
                  <a:srgbClr val="990000"/>
                </a:solidFill>
              </a:endParaRPr>
            </a:p>
          </p:txBody>
        </p:sp>
        <p:grpSp>
          <p:nvGrpSpPr>
            <p:cNvPr id="58" name="Grupp 57"/>
            <p:cNvGrpSpPr/>
            <p:nvPr/>
          </p:nvGrpSpPr>
          <p:grpSpPr>
            <a:xfrm>
              <a:off x="-1205775" y="4013755"/>
              <a:ext cx="3275866" cy="3380481"/>
              <a:chOff x="108137" y="1219909"/>
              <a:chExt cx="3284103" cy="3380481"/>
            </a:xfrm>
          </p:grpSpPr>
          <p:sp>
            <p:nvSpPr>
              <p:cNvPr id="67" name="Rectangle 3"/>
              <p:cNvSpPr txBox="1">
                <a:spLocks noChangeArrowheads="1"/>
              </p:cNvSpPr>
              <p:nvPr/>
            </p:nvSpPr>
            <p:spPr bwMode="auto">
              <a:xfrm>
                <a:off x="108137" y="1219909"/>
                <a:ext cx="3241301" cy="1189678"/>
              </a:xfrm>
              <a:prstGeom prst="rect">
                <a:avLst/>
              </a:prstGeom>
              <a:solidFill>
                <a:srgbClr val="AEFAA4">
                  <a:alpha val="75000"/>
                </a:srgbClr>
              </a:solidFill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MS PGothic" panose="020B0600070205080204" pitchFamily="34" charset="-128"/>
                    <a:cs typeface="+mn-cs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MS PGothic" panose="020B0600070205080204" pitchFamily="34" charset="-128"/>
                    <a:cs typeface="+mn-cs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MS PGothic" panose="020B0600070205080204" pitchFamily="34" charset="-128"/>
                    <a:cs typeface="+mn-cs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MS PGothic" panose="020B0600070205080204" pitchFamily="34" charset="-128"/>
                    <a:cs typeface="+mn-cs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MS PGothic" panose="020B0600070205080204" pitchFamily="34" charset="-128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lnSpc>
                    <a:spcPct val="90000"/>
                  </a:lnSpc>
                  <a:buFontTx/>
                  <a:buNone/>
                </a:pPr>
                <a:r>
                  <a:rPr lang="sv-SE" sz="2400" b="1" dirty="0" smtClean="0">
                    <a:solidFill>
                      <a:srgbClr val="990000"/>
                    </a:solidFill>
                  </a:rPr>
                  <a:t>Gårdsäpplet </a:t>
                </a:r>
                <a:r>
                  <a:rPr lang="sv-SE" sz="2400" b="1" dirty="0" smtClean="0">
                    <a:solidFill>
                      <a:srgbClr val="990000"/>
                    </a:solidFill>
                  </a:rPr>
                  <a:t>UF,</a:t>
                </a:r>
              </a:p>
              <a:p>
                <a:pPr algn="ctr" eaLnBrk="1" hangingPunct="1">
                  <a:lnSpc>
                    <a:spcPct val="90000"/>
                  </a:lnSpc>
                  <a:buFontTx/>
                  <a:buNone/>
                </a:pPr>
                <a:r>
                  <a:rPr lang="sv-SE" altLang="sv-SE" sz="2400" b="1" dirty="0" err="1" smtClean="0">
                    <a:solidFill>
                      <a:srgbClr val="990000"/>
                    </a:solidFill>
                  </a:rPr>
                  <a:t>Munkagårds</a:t>
                </a:r>
                <a:r>
                  <a:rPr lang="sv-SE" altLang="sv-SE" sz="2400" b="1" dirty="0" smtClean="0">
                    <a:solidFill>
                      <a:srgbClr val="990000"/>
                    </a:solidFill>
                  </a:rPr>
                  <a:t>-gymnasiet</a:t>
                </a:r>
                <a:endParaRPr lang="sv-SE" altLang="sv-SE" sz="2400" b="1" dirty="0" smtClean="0">
                  <a:solidFill>
                    <a:srgbClr val="990000"/>
                  </a:solidFill>
                </a:endParaRPr>
              </a:p>
            </p:txBody>
          </p:sp>
          <p:grpSp>
            <p:nvGrpSpPr>
              <p:cNvPr id="68" name="Grupp 67"/>
              <p:cNvGrpSpPr/>
              <p:nvPr/>
            </p:nvGrpSpPr>
            <p:grpSpPr>
              <a:xfrm>
                <a:off x="108137" y="2409587"/>
                <a:ext cx="3284103" cy="2190803"/>
                <a:chOff x="3651618" y="1804542"/>
                <a:chExt cx="5017212" cy="3346949"/>
              </a:xfrm>
            </p:grpSpPr>
            <p:pic>
              <p:nvPicPr>
                <p:cNvPr id="69" name="Bildobjekt 68"/>
                <p:cNvPicPr>
                  <a:picLocks noChangeAspect="1"/>
                </p:cNvPicPr>
                <p:nvPr/>
              </p:nvPicPr>
              <p:blipFill>
                <a:blip r:embed="rId1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3651618" y="1804542"/>
                  <a:ext cx="5017212" cy="3346949"/>
                </a:xfrm>
                <a:prstGeom prst="rect">
                  <a:avLst/>
                </a:prstGeom>
                <a:scene3d>
                  <a:camera prst="orthographicFront"/>
                  <a:lightRig rig="balanced" dir="t"/>
                </a:scene3d>
                <a:sp3d>
                  <a:bevelT w="114300" prst="artDeco"/>
                </a:sp3d>
              </p:spPr>
            </p:pic>
            <p:pic>
              <p:nvPicPr>
                <p:cNvPr id="70" name="Bildobjekt 69"/>
                <p:cNvPicPr>
                  <a:picLocks noChangeAspect="1"/>
                </p:cNvPicPr>
                <p:nvPr/>
              </p:nvPicPr>
              <p:blipFill rotWithShape="1">
                <a:blip r:embed="rId1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902" t="1059" r="-1902" b="14330"/>
                <a:stretch/>
              </p:blipFill>
              <p:spPr>
                <a:xfrm>
                  <a:off x="4460961" y="3236945"/>
                  <a:ext cx="3518739" cy="1849065"/>
                </a:xfrm>
                <a:prstGeom prst="rect">
                  <a:avLst/>
                </a:prstGeom>
                <a:scene3d>
                  <a:camera prst="orthographicFront"/>
                  <a:lightRig rig="balanced" dir="t"/>
                </a:scene3d>
                <a:sp3d>
                  <a:bevelT prst="relaxedInset"/>
                </a:sp3d>
              </p:spPr>
            </p:pic>
          </p:grpSp>
        </p:grpSp>
        <p:grpSp>
          <p:nvGrpSpPr>
            <p:cNvPr id="59" name="Grupp 58"/>
            <p:cNvGrpSpPr/>
            <p:nvPr/>
          </p:nvGrpSpPr>
          <p:grpSpPr>
            <a:xfrm>
              <a:off x="4544656" y="5121084"/>
              <a:ext cx="3213801" cy="2954341"/>
              <a:chOff x="5891719" y="1086324"/>
              <a:chExt cx="3221882" cy="2954341"/>
            </a:xfrm>
          </p:grpSpPr>
          <p:sp>
            <p:nvSpPr>
              <p:cNvPr id="63" name="Rectangle 3"/>
              <p:cNvSpPr txBox="1">
                <a:spLocks noChangeArrowheads="1"/>
              </p:cNvSpPr>
              <p:nvPr/>
            </p:nvSpPr>
            <p:spPr bwMode="auto">
              <a:xfrm>
                <a:off x="5891719" y="1086324"/>
                <a:ext cx="3221882" cy="813317"/>
              </a:xfrm>
              <a:prstGeom prst="rect">
                <a:avLst/>
              </a:prstGeom>
              <a:solidFill>
                <a:srgbClr val="AEFAA4">
                  <a:alpha val="75000"/>
                </a:srgbClr>
              </a:solidFill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MS PGothic" panose="020B0600070205080204" pitchFamily="34" charset="-128"/>
                    <a:cs typeface="+mn-cs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MS PGothic" panose="020B0600070205080204" pitchFamily="34" charset="-128"/>
                    <a:cs typeface="+mn-cs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MS PGothic" panose="020B0600070205080204" pitchFamily="34" charset="-128"/>
                    <a:cs typeface="+mn-cs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MS PGothic" panose="020B0600070205080204" pitchFamily="34" charset="-128"/>
                    <a:cs typeface="+mn-cs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MS PGothic" panose="020B0600070205080204" pitchFamily="34" charset="-128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lnSpc>
                    <a:spcPct val="90000"/>
                  </a:lnSpc>
                  <a:buFontTx/>
                  <a:buNone/>
                </a:pPr>
                <a:r>
                  <a:rPr lang="sv-SE" sz="2400" b="1" dirty="0" smtClean="0">
                    <a:solidFill>
                      <a:srgbClr val="990000"/>
                    </a:solidFill>
                  </a:rPr>
                  <a:t>Den gröna vägen </a:t>
                </a:r>
                <a:r>
                  <a:rPr lang="sv-SE" sz="2400" b="1" dirty="0" smtClean="0">
                    <a:solidFill>
                      <a:srgbClr val="990000"/>
                    </a:solidFill>
                  </a:rPr>
                  <a:t>UF,</a:t>
                </a:r>
              </a:p>
              <a:p>
                <a:pPr algn="ctr" eaLnBrk="1" hangingPunct="1">
                  <a:lnSpc>
                    <a:spcPct val="90000"/>
                  </a:lnSpc>
                  <a:buFontTx/>
                  <a:buNone/>
                </a:pPr>
                <a:r>
                  <a:rPr lang="sv-SE" altLang="sv-SE" sz="2400" b="1" dirty="0" smtClean="0">
                    <a:solidFill>
                      <a:srgbClr val="990000"/>
                    </a:solidFill>
                  </a:rPr>
                  <a:t>Vretagymnasiet</a:t>
                </a:r>
              </a:p>
            </p:txBody>
          </p:sp>
          <p:grpSp>
            <p:nvGrpSpPr>
              <p:cNvPr id="64" name="Grupp 63"/>
              <p:cNvGrpSpPr/>
              <p:nvPr/>
            </p:nvGrpSpPr>
            <p:grpSpPr>
              <a:xfrm>
                <a:off x="5891719" y="1893584"/>
                <a:ext cx="3221882" cy="2147081"/>
                <a:chOff x="457200" y="1772816"/>
                <a:chExt cx="4590155" cy="3058907"/>
              </a:xfrm>
            </p:grpSpPr>
            <p:pic>
              <p:nvPicPr>
                <p:cNvPr id="65" name="Bildobjekt 64"/>
                <p:cNvPicPr>
                  <a:picLocks noChangeAspect="1"/>
                </p:cNvPicPr>
                <p:nvPr/>
              </p:nvPicPr>
              <p:blipFill>
                <a:blip r:embed="rId1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457200" y="1772816"/>
                  <a:ext cx="4590155" cy="3058907"/>
                </a:xfrm>
                <a:prstGeom prst="rect">
                  <a:avLst/>
                </a:prstGeom>
                <a:scene3d>
                  <a:camera prst="orthographicFront"/>
                  <a:lightRig rig="balanced" dir="t"/>
                </a:scene3d>
                <a:sp3d>
                  <a:bevelT w="114300" prst="artDeco"/>
                </a:sp3d>
              </p:spPr>
            </p:pic>
            <p:pic>
              <p:nvPicPr>
                <p:cNvPr id="66" name="Bildobjekt 65"/>
                <p:cNvPicPr>
                  <a:picLocks noChangeAspect="1"/>
                </p:cNvPicPr>
                <p:nvPr/>
              </p:nvPicPr>
              <p:blipFill rotWithShape="1">
                <a:blip r:embed="rId1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t="30225" b="31307"/>
                <a:stretch/>
              </p:blipFill>
              <p:spPr>
                <a:xfrm>
                  <a:off x="1043608" y="3717031"/>
                  <a:ext cx="3639445" cy="1008113"/>
                </a:xfrm>
                <a:prstGeom prst="rect">
                  <a:avLst/>
                </a:prstGeom>
                <a:scene3d>
                  <a:camera prst="orthographicFront"/>
                  <a:lightRig rig="balanced" dir="t"/>
                </a:scene3d>
                <a:sp3d>
                  <a:bevelT prst="relaxedInset"/>
                </a:sp3d>
              </p:spPr>
            </p:pic>
          </p:grpSp>
        </p:grpSp>
        <p:grpSp>
          <p:nvGrpSpPr>
            <p:cNvPr id="60" name="Grupp 59"/>
            <p:cNvGrpSpPr/>
            <p:nvPr/>
          </p:nvGrpSpPr>
          <p:grpSpPr>
            <a:xfrm>
              <a:off x="1952571" y="4423276"/>
              <a:ext cx="2721844" cy="3110762"/>
              <a:chOff x="3320557" y="2274578"/>
              <a:chExt cx="2759303" cy="3110762"/>
            </a:xfrm>
          </p:grpSpPr>
          <p:pic>
            <p:nvPicPr>
              <p:cNvPr id="61" name="Bildobjekt 60"/>
              <p:cNvPicPr>
                <a:picLocks noChangeAspect="1"/>
              </p:cNvPicPr>
              <p:nvPr/>
            </p:nvPicPr>
            <p:blipFill rotWithShape="1">
              <a:blip r:embed="rId1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11944"/>
              <a:stretch/>
            </p:blipFill>
            <p:spPr>
              <a:xfrm>
                <a:off x="3330875" y="3460813"/>
                <a:ext cx="2736531" cy="1924527"/>
              </a:xfrm>
              <a:prstGeom prst="rect">
                <a:avLst/>
              </a:prstGeom>
              <a:scene3d>
                <a:camera prst="orthographicFront"/>
                <a:lightRig rig="balanced" dir="t"/>
              </a:scene3d>
              <a:sp3d>
                <a:bevelT w="114300" prst="artDeco"/>
              </a:sp3d>
            </p:spPr>
          </p:pic>
          <p:sp>
            <p:nvSpPr>
              <p:cNvPr id="62" name="Rectangle 3"/>
              <p:cNvSpPr txBox="1">
                <a:spLocks noChangeArrowheads="1"/>
              </p:cNvSpPr>
              <p:nvPr/>
            </p:nvSpPr>
            <p:spPr bwMode="auto">
              <a:xfrm>
                <a:off x="3320557" y="2274578"/>
                <a:ext cx="2759303" cy="1186378"/>
              </a:xfrm>
              <a:prstGeom prst="rect">
                <a:avLst/>
              </a:prstGeom>
              <a:solidFill>
                <a:srgbClr val="AEFAA4">
                  <a:alpha val="75000"/>
                </a:srgbClr>
              </a:solidFill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MS PGothic" panose="020B0600070205080204" pitchFamily="34" charset="-128"/>
                    <a:cs typeface="+mn-cs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MS PGothic" panose="020B0600070205080204" pitchFamily="34" charset="-128"/>
                    <a:cs typeface="+mn-cs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MS PGothic" panose="020B0600070205080204" pitchFamily="34" charset="-128"/>
                    <a:cs typeface="+mn-cs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MS PGothic" panose="020B0600070205080204" pitchFamily="34" charset="-128"/>
                    <a:cs typeface="+mn-cs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MS PGothic" panose="020B0600070205080204" pitchFamily="34" charset="-128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lnSpc>
                    <a:spcPct val="90000"/>
                  </a:lnSpc>
                  <a:buFontTx/>
                  <a:buNone/>
                </a:pPr>
                <a:r>
                  <a:rPr lang="sv-SE" sz="2400" b="1" dirty="0" err="1" smtClean="0">
                    <a:solidFill>
                      <a:srgbClr val="990000"/>
                    </a:solidFill>
                  </a:rPr>
                  <a:t>Rentugg</a:t>
                </a:r>
                <a:r>
                  <a:rPr lang="sv-SE" sz="2400" b="1" dirty="0" smtClean="0">
                    <a:solidFill>
                      <a:srgbClr val="990000"/>
                    </a:solidFill>
                  </a:rPr>
                  <a:t> UF,</a:t>
                </a:r>
              </a:p>
              <a:p>
                <a:pPr algn="ctr" eaLnBrk="1" hangingPunct="1">
                  <a:lnSpc>
                    <a:spcPct val="90000"/>
                  </a:lnSpc>
                  <a:buFontTx/>
                  <a:buNone/>
                </a:pPr>
                <a:r>
                  <a:rPr lang="sv-SE" altLang="sv-SE" sz="2400" b="1" dirty="0" smtClean="0">
                    <a:solidFill>
                      <a:srgbClr val="990000"/>
                    </a:solidFill>
                  </a:rPr>
                  <a:t>Stiernhööks-gymnasiet</a:t>
                </a:r>
                <a:endParaRPr lang="sv-SE" altLang="sv-SE" sz="2400" b="1" dirty="0" smtClean="0">
                  <a:solidFill>
                    <a:srgbClr val="990000"/>
                  </a:solidFill>
                </a:endParaRPr>
              </a:p>
            </p:txBody>
          </p:sp>
        </p:grpSp>
      </p:grpSp>
      <p:grpSp>
        <p:nvGrpSpPr>
          <p:cNvPr id="80" name="Grupp 79"/>
          <p:cNvGrpSpPr/>
          <p:nvPr/>
        </p:nvGrpSpPr>
        <p:grpSpPr>
          <a:xfrm>
            <a:off x="35246" y="1666956"/>
            <a:ext cx="9068144" cy="4655522"/>
            <a:chOff x="26010" y="918884"/>
            <a:chExt cx="9068144" cy="4655522"/>
          </a:xfrm>
        </p:grpSpPr>
        <p:sp>
          <p:nvSpPr>
            <p:cNvPr id="38" name="Rectangle 3"/>
            <p:cNvSpPr txBox="1">
              <a:spLocks noChangeArrowheads="1"/>
            </p:cNvSpPr>
            <p:nvPr/>
          </p:nvSpPr>
          <p:spPr bwMode="auto">
            <a:xfrm>
              <a:off x="26010" y="918884"/>
              <a:ext cx="9068144" cy="4655522"/>
            </a:xfrm>
            <a:prstGeom prst="rect">
              <a:avLst/>
            </a:prstGeom>
            <a:solidFill>
              <a:srgbClr val="AEFAA4">
                <a:alpha val="95000"/>
              </a:srgbClr>
            </a:solidFill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MS PGothic" panose="020B0600070205080204" pitchFamily="34" charset="-128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MS PGothic" panose="020B0600070205080204" pitchFamily="34" charset="-128"/>
                  <a:cs typeface="+mn-cs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MS PGothic" panose="020B0600070205080204" pitchFamily="34" charset="-128"/>
                  <a:cs typeface="+mn-cs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MS PGothic" panose="020B0600070205080204" pitchFamily="34" charset="-128"/>
                  <a:cs typeface="+mn-cs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MS PGothic" panose="020B0600070205080204" pitchFamily="34" charset="-128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hangingPunct="1">
                <a:lnSpc>
                  <a:spcPct val="90000"/>
                </a:lnSpc>
                <a:buFontTx/>
                <a:buNone/>
              </a:pPr>
              <a:r>
                <a:rPr lang="sv-SE" sz="2800" b="1" dirty="0" smtClean="0">
                  <a:solidFill>
                    <a:srgbClr val="990000"/>
                  </a:solidFill>
                </a:rPr>
                <a:t>2:a plats</a:t>
              </a:r>
            </a:p>
            <a:p>
              <a:pPr algn="ctr" eaLnBrk="1" hangingPunct="1">
                <a:lnSpc>
                  <a:spcPct val="90000"/>
                </a:lnSpc>
                <a:buNone/>
              </a:pPr>
              <a:r>
                <a:rPr lang="sv-SE" sz="2400" b="1" dirty="0" smtClean="0">
                  <a:solidFill>
                    <a:srgbClr val="990000"/>
                  </a:solidFill>
                </a:rPr>
                <a:t>Ägg </a:t>
              </a:r>
              <a:r>
                <a:rPr lang="sv-SE" sz="2400" b="1" dirty="0" err="1" smtClean="0">
                  <a:solidFill>
                    <a:srgbClr val="990000"/>
                  </a:solidFill>
                </a:rPr>
                <a:t>stra</a:t>
              </a:r>
              <a:r>
                <a:rPr lang="sv-SE" sz="2400" b="1" dirty="0" smtClean="0">
                  <a:solidFill>
                    <a:srgbClr val="990000"/>
                  </a:solidFill>
                </a:rPr>
                <a:t> gott UF,</a:t>
              </a:r>
              <a:endParaRPr lang="sv-SE" sz="2400" b="1" dirty="0" smtClean="0">
                <a:solidFill>
                  <a:srgbClr val="990000"/>
                </a:solidFill>
              </a:endParaRPr>
            </a:p>
            <a:p>
              <a:pPr algn="ctr" eaLnBrk="1" hangingPunct="1">
                <a:lnSpc>
                  <a:spcPct val="90000"/>
                </a:lnSpc>
                <a:buNone/>
              </a:pPr>
              <a:r>
                <a:rPr lang="sv-SE" sz="2400" b="1" dirty="0" smtClean="0">
                  <a:solidFill>
                    <a:srgbClr val="990000"/>
                  </a:solidFill>
                </a:rPr>
                <a:t>Stora Segerstad</a:t>
              </a:r>
            </a:p>
            <a:p>
              <a:pPr algn="ctr" eaLnBrk="1" hangingPunct="1">
                <a:lnSpc>
                  <a:spcPct val="90000"/>
                </a:lnSpc>
                <a:buNone/>
              </a:pPr>
              <a:r>
                <a:rPr lang="sv-SE" sz="2400" b="1" dirty="0" smtClean="0">
                  <a:solidFill>
                    <a:srgbClr val="990000"/>
                  </a:solidFill>
                </a:rPr>
                <a:t>Naturbrukscentrum</a:t>
              </a:r>
              <a:r>
                <a:rPr lang="sv-SE" sz="2400" b="1" dirty="0" smtClean="0">
                  <a:solidFill>
                    <a:srgbClr val="990000"/>
                  </a:solidFill>
                </a:rPr>
                <a:t/>
              </a:r>
              <a:br>
                <a:rPr lang="sv-SE" sz="2400" b="1" dirty="0" smtClean="0">
                  <a:solidFill>
                    <a:srgbClr val="990000"/>
                  </a:solidFill>
                </a:rPr>
              </a:br>
              <a:endParaRPr lang="sv-SE" sz="2400" b="1" dirty="0" smtClean="0">
                <a:solidFill>
                  <a:srgbClr val="990000"/>
                </a:solidFill>
              </a:endParaRPr>
            </a:p>
          </p:txBody>
        </p:sp>
        <p:pic>
          <p:nvPicPr>
            <p:cNvPr id="53" name="Bildobjekt 52"/>
            <p:cNvPicPr>
              <a:picLocks noChangeAspect="1"/>
            </p:cNvPicPr>
            <p:nvPr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38761" y="2647407"/>
              <a:ext cx="4313424" cy="2629734"/>
            </a:xfrm>
            <a:prstGeom prst="rect">
              <a:avLst/>
            </a:prstGeom>
            <a:scene3d>
              <a:camera prst="orthographicFront"/>
              <a:lightRig rig="balanced" dir="t"/>
            </a:scene3d>
            <a:sp3d>
              <a:bevelT w="114300" prst="artDeco"/>
            </a:sp3d>
          </p:spPr>
        </p:pic>
      </p:grpSp>
      <p:sp>
        <p:nvSpPr>
          <p:cNvPr id="39" name="Rectangle 3"/>
          <p:cNvSpPr txBox="1">
            <a:spLocks noChangeArrowheads="1"/>
          </p:cNvSpPr>
          <p:nvPr/>
        </p:nvSpPr>
        <p:spPr bwMode="auto">
          <a:xfrm>
            <a:off x="26401" y="1608133"/>
            <a:ext cx="9003683" cy="4334714"/>
          </a:xfrm>
          <a:prstGeom prst="rect">
            <a:avLst/>
          </a:prstGeom>
          <a:solidFill>
            <a:srgbClr val="AEFAA4">
              <a:alpha val="95000"/>
            </a:srgbClr>
          </a:solidFill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sv-SE" sz="2800" b="1" dirty="0" smtClean="0">
                <a:solidFill>
                  <a:srgbClr val="990000"/>
                </a:solidFill>
              </a:rPr>
              <a:t>1:a plats</a:t>
            </a:r>
          </a:p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sv-SE" b="1" dirty="0" smtClean="0">
                <a:solidFill>
                  <a:srgbClr val="990000"/>
                </a:solidFill>
              </a:rPr>
              <a:t>MOTIVERING</a:t>
            </a:r>
            <a:r>
              <a:rPr lang="sv-SE" b="1" dirty="0" smtClean="0">
                <a:solidFill>
                  <a:srgbClr val="990000"/>
                </a:solidFill>
              </a:rPr>
              <a:t>:</a:t>
            </a:r>
          </a:p>
          <a:p>
            <a:pPr marL="0" indent="0">
              <a:buNone/>
            </a:pPr>
            <a:r>
              <a:rPr lang="sv-SE" b="1" dirty="0">
                <a:solidFill>
                  <a:srgbClr val="990000"/>
                </a:solidFill>
              </a:rPr>
              <a:t>Med djurens väl i centrum utvecklar dessa </a:t>
            </a:r>
            <a:r>
              <a:rPr lang="sv-SE" b="1" dirty="0" smtClean="0">
                <a:solidFill>
                  <a:srgbClr val="990000"/>
                </a:solidFill>
              </a:rPr>
              <a:t>kreativa entreprenörer </a:t>
            </a:r>
            <a:r>
              <a:rPr lang="sv-SE" b="1" dirty="0">
                <a:solidFill>
                  <a:srgbClr val="990000"/>
                </a:solidFill>
              </a:rPr>
              <a:t>unika produkter med </a:t>
            </a:r>
            <a:r>
              <a:rPr lang="sv-SE" b="1" dirty="0" smtClean="0">
                <a:solidFill>
                  <a:srgbClr val="990000"/>
                </a:solidFill>
              </a:rPr>
              <a:t>marknadspotential</a:t>
            </a:r>
            <a:r>
              <a:rPr lang="sv-SE" b="1" dirty="0">
                <a:solidFill>
                  <a:srgbClr val="990000"/>
                </a:solidFill>
              </a:rPr>
              <a:t>.</a:t>
            </a:r>
          </a:p>
          <a:p>
            <a:pPr marL="0" indent="0">
              <a:buNone/>
            </a:pPr>
            <a:r>
              <a:rPr lang="sv-SE" b="1" dirty="0">
                <a:solidFill>
                  <a:srgbClr val="990000"/>
                </a:solidFill>
              </a:rPr>
              <a:t>De samverkar med branschen, och inspirerar </a:t>
            </a:r>
            <a:r>
              <a:rPr lang="sv-SE" b="1" dirty="0" smtClean="0">
                <a:solidFill>
                  <a:srgbClr val="990000"/>
                </a:solidFill>
              </a:rPr>
              <a:t>genom sin entusiasm </a:t>
            </a:r>
            <a:r>
              <a:rPr lang="sv-SE" b="1" dirty="0">
                <a:solidFill>
                  <a:srgbClr val="990000"/>
                </a:solidFill>
              </a:rPr>
              <a:t>övriga elever inom </a:t>
            </a:r>
            <a:r>
              <a:rPr lang="sv-SE" b="1" dirty="0" smtClean="0">
                <a:solidFill>
                  <a:srgbClr val="990000"/>
                </a:solidFill>
              </a:rPr>
              <a:t>naturbruket!</a:t>
            </a:r>
            <a:endParaRPr lang="sv-SE" dirty="0">
              <a:solidFill>
                <a:srgbClr val="990000"/>
              </a:solidFill>
            </a:endParaRPr>
          </a:p>
        </p:txBody>
      </p:sp>
      <p:grpSp>
        <p:nvGrpSpPr>
          <p:cNvPr id="72" name="Grupp 71"/>
          <p:cNvGrpSpPr/>
          <p:nvPr/>
        </p:nvGrpSpPr>
        <p:grpSpPr>
          <a:xfrm>
            <a:off x="51863" y="2106682"/>
            <a:ext cx="9056390" cy="4656992"/>
            <a:chOff x="69264" y="2090253"/>
            <a:chExt cx="9056390" cy="4656992"/>
          </a:xfrm>
        </p:grpSpPr>
        <p:grpSp>
          <p:nvGrpSpPr>
            <p:cNvPr id="76" name="Grupp 75"/>
            <p:cNvGrpSpPr/>
            <p:nvPr/>
          </p:nvGrpSpPr>
          <p:grpSpPr>
            <a:xfrm>
              <a:off x="69264" y="2090253"/>
              <a:ext cx="5230635" cy="4656992"/>
              <a:chOff x="838283" y="1772817"/>
              <a:chExt cx="4328175" cy="3853505"/>
            </a:xfrm>
          </p:grpSpPr>
          <p:pic>
            <p:nvPicPr>
              <p:cNvPr id="77" name="Bildobjekt 76"/>
              <p:cNvPicPr>
                <a:picLocks noChangeAspect="1"/>
              </p:cNvPicPr>
              <p:nvPr/>
            </p:nvPicPr>
            <p:blipFill>
              <a:blip r:embed="rId1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38283" y="1772817"/>
                <a:ext cx="4328175" cy="3853505"/>
              </a:xfrm>
              <a:prstGeom prst="rect">
                <a:avLst/>
              </a:prstGeom>
              <a:effectLst/>
              <a:scene3d>
                <a:camera prst="orthographicFront"/>
                <a:lightRig rig="balanced" dir="t"/>
              </a:scene3d>
              <a:sp3d>
                <a:bevelT w="114300" prst="artDeco"/>
              </a:sp3d>
            </p:spPr>
          </p:pic>
          <p:pic>
            <p:nvPicPr>
              <p:cNvPr id="78" name="Bildobjekt 77"/>
              <p:cNvPicPr>
                <a:picLocks noChangeAspect="1"/>
              </p:cNvPicPr>
              <p:nvPr/>
            </p:nvPicPr>
            <p:blipFill>
              <a:blip r:embed="rId1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495205" y="3933056"/>
                <a:ext cx="1621256" cy="1621256"/>
              </a:xfrm>
              <a:prstGeom prst="rect">
                <a:avLst/>
              </a:prstGeom>
              <a:scene3d>
                <a:camera prst="orthographicFront"/>
                <a:lightRig rig="balanced" dir="t"/>
              </a:scene3d>
              <a:sp3d>
                <a:bevelT prst="relaxedInset"/>
              </a:sp3d>
            </p:spPr>
          </p:pic>
        </p:grpSp>
        <p:sp>
          <p:nvSpPr>
            <p:cNvPr id="40" name="Rectangle 3"/>
            <p:cNvSpPr txBox="1">
              <a:spLocks noChangeArrowheads="1"/>
            </p:cNvSpPr>
            <p:nvPr/>
          </p:nvSpPr>
          <p:spPr bwMode="auto">
            <a:xfrm>
              <a:off x="5298950" y="2090253"/>
              <a:ext cx="3826704" cy="4656992"/>
            </a:xfrm>
            <a:prstGeom prst="rect">
              <a:avLst/>
            </a:prstGeom>
            <a:solidFill>
              <a:srgbClr val="AEFAA4">
                <a:alpha val="95000"/>
              </a:srgbClr>
            </a:solidFill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MS PGothic" panose="020B0600070205080204" pitchFamily="34" charset="-128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MS PGothic" panose="020B0600070205080204" pitchFamily="34" charset="-128"/>
                  <a:cs typeface="+mn-cs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MS PGothic" panose="020B0600070205080204" pitchFamily="34" charset="-128"/>
                  <a:cs typeface="+mn-cs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MS PGothic" panose="020B0600070205080204" pitchFamily="34" charset="-128"/>
                  <a:cs typeface="+mn-cs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MS PGothic" panose="020B0600070205080204" pitchFamily="34" charset="-128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hangingPunct="1">
                <a:lnSpc>
                  <a:spcPct val="90000"/>
                </a:lnSpc>
                <a:buFontTx/>
                <a:buNone/>
              </a:pPr>
              <a:r>
                <a:rPr lang="sv-SE" sz="2800" b="1" dirty="0" smtClean="0">
                  <a:solidFill>
                    <a:srgbClr val="990000"/>
                  </a:solidFill>
                </a:rPr>
                <a:t>DJURENS</a:t>
              </a:r>
            </a:p>
            <a:p>
              <a:pPr algn="ctr" eaLnBrk="1" hangingPunct="1">
                <a:lnSpc>
                  <a:spcPct val="90000"/>
                </a:lnSpc>
                <a:buFontTx/>
                <a:buNone/>
              </a:pPr>
              <a:r>
                <a:rPr lang="sv-SE" sz="2800" b="1" dirty="0" smtClean="0">
                  <a:solidFill>
                    <a:srgbClr val="990000"/>
                  </a:solidFill>
                </a:rPr>
                <a:t>AKUTBOX </a:t>
              </a:r>
              <a:r>
                <a:rPr lang="sv-SE" sz="2800" b="1" dirty="0" smtClean="0">
                  <a:solidFill>
                    <a:srgbClr val="990000"/>
                  </a:solidFill>
                </a:rPr>
                <a:t>UF</a:t>
              </a:r>
              <a:r>
                <a:rPr lang="sv-SE" sz="2800" b="1" dirty="0" smtClean="0">
                  <a:solidFill>
                    <a:srgbClr val="990000"/>
                  </a:solidFill>
                </a:rPr>
                <a:t>,</a:t>
              </a:r>
            </a:p>
            <a:p>
              <a:pPr algn="ctr" eaLnBrk="1" hangingPunct="1">
                <a:lnSpc>
                  <a:spcPct val="90000"/>
                </a:lnSpc>
                <a:buFontTx/>
                <a:buNone/>
              </a:pPr>
              <a:r>
                <a:rPr lang="sv-SE" sz="2800" b="1" dirty="0" smtClean="0">
                  <a:solidFill>
                    <a:srgbClr val="990000"/>
                  </a:solidFill>
                </a:rPr>
                <a:t>ÖSBY NBG</a:t>
              </a:r>
              <a:endParaRPr lang="sv-SE" sz="2800" b="1" dirty="0" smtClean="0">
                <a:solidFill>
                  <a:srgbClr val="990000"/>
                </a:solidFill>
              </a:endParaRPr>
            </a:p>
            <a:p>
              <a:pPr algn="ctr" eaLnBrk="1" hangingPunct="1">
                <a:lnSpc>
                  <a:spcPct val="90000"/>
                </a:lnSpc>
                <a:buFontTx/>
                <a:buNone/>
              </a:pPr>
              <a:endParaRPr lang="sv-SE" sz="2400" b="1" dirty="0" smtClean="0">
                <a:solidFill>
                  <a:srgbClr val="990000"/>
                </a:solidFill>
              </a:endParaRPr>
            </a:p>
            <a:p>
              <a:pPr algn="ctr" eaLnBrk="1" hangingPunct="1">
                <a:lnSpc>
                  <a:spcPct val="90000"/>
                </a:lnSpc>
                <a:buFontTx/>
                <a:buNone/>
              </a:pPr>
              <a:r>
                <a:rPr lang="sv-SE" sz="2400" b="1" dirty="0" smtClean="0">
                  <a:solidFill>
                    <a:srgbClr val="990000"/>
                  </a:solidFill>
                </a:rPr>
                <a:t>Maria Eriksson</a:t>
              </a:r>
            </a:p>
            <a:p>
              <a:pPr algn="ctr" eaLnBrk="1" hangingPunct="1">
                <a:lnSpc>
                  <a:spcPct val="90000"/>
                </a:lnSpc>
                <a:buFontTx/>
                <a:buNone/>
              </a:pPr>
              <a:r>
                <a:rPr lang="sv-SE" sz="2400" b="1" dirty="0" smtClean="0">
                  <a:solidFill>
                    <a:srgbClr val="990000"/>
                  </a:solidFill>
                </a:rPr>
                <a:t>Ida Lövgren</a:t>
              </a:r>
            </a:p>
            <a:p>
              <a:pPr algn="ctr" eaLnBrk="1" hangingPunct="1">
                <a:lnSpc>
                  <a:spcPct val="90000"/>
                </a:lnSpc>
                <a:buFontTx/>
                <a:buNone/>
              </a:pPr>
              <a:r>
                <a:rPr lang="sv-SE" sz="2400" b="1" dirty="0" err="1" smtClean="0">
                  <a:solidFill>
                    <a:srgbClr val="990000"/>
                  </a:solidFill>
                </a:rPr>
                <a:t>Lyzanne</a:t>
              </a:r>
              <a:r>
                <a:rPr lang="sv-SE" sz="2400" b="1" dirty="0" smtClean="0">
                  <a:solidFill>
                    <a:srgbClr val="990000"/>
                  </a:solidFill>
                </a:rPr>
                <a:t> </a:t>
              </a:r>
              <a:r>
                <a:rPr lang="sv-SE" sz="2400" b="1" dirty="0" err="1" smtClean="0">
                  <a:solidFill>
                    <a:srgbClr val="990000"/>
                  </a:solidFill>
                </a:rPr>
                <a:t>Narinx</a:t>
              </a:r>
              <a:endParaRPr lang="sv-SE" sz="2400" b="1" dirty="0" smtClean="0">
                <a:solidFill>
                  <a:srgbClr val="990000"/>
                </a:solidFill>
              </a:endParaRPr>
            </a:p>
            <a:p>
              <a:pPr algn="ctr" eaLnBrk="1" hangingPunct="1">
                <a:lnSpc>
                  <a:spcPct val="90000"/>
                </a:lnSpc>
                <a:buFontTx/>
                <a:buNone/>
              </a:pPr>
              <a:r>
                <a:rPr lang="sv-SE" sz="2400" b="1" dirty="0" err="1" smtClean="0">
                  <a:solidFill>
                    <a:srgbClr val="990000"/>
                  </a:solidFill>
                </a:rPr>
                <a:t>Raquel</a:t>
              </a:r>
              <a:r>
                <a:rPr lang="sv-SE" sz="2400" b="1" dirty="0" smtClean="0">
                  <a:solidFill>
                    <a:srgbClr val="990000"/>
                  </a:solidFill>
                </a:rPr>
                <a:t> </a:t>
              </a:r>
              <a:r>
                <a:rPr lang="sv-SE" sz="2400" b="1" dirty="0">
                  <a:solidFill>
                    <a:srgbClr val="990000"/>
                  </a:solidFill>
                </a:rPr>
                <a:t>Paz da Silva</a:t>
              </a:r>
              <a:endParaRPr lang="sv-SE" altLang="sv-SE" sz="2400" b="1" dirty="0" smtClean="0">
                <a:solidFill>
                  <a:srgbClr val="990000"/>
                </a:solidFill>
              </a:endParaRPr>
            </a:p>
            <a:p>
              <a:pPr algn="ctr" eaLnBrk="1" hangingPunct="1">
                <a:lnSpc>
                  <a:spcPct val="90000"/>
                </a:lnSpc>
                <a:buFontTx/>
                <a:buNone/>
              </a:pPr>
              <a:endParaRPr lang="sv-SE" altLang="sv-SE" sz="2400" b="1" dirty="0" smtClean="0">
                <a:solidFill>
                  <a:srgbClr val="990000"/>
                </a:solidFill>
              </a:endParaRPr>
            </a:p>
            <a:p>
              <a:pPr algn="ctr" eaLnBrk="1" hangingPunct="1">
                <a:lnSpc>
                  <a:spcPct val="90000"/>
                </a:lnSpc>
                <a:buFontTx/>
                <a:buNone/>
              </a:pPr>
              <a:r>
                <a:rPr lang="sv-SE" altLang="sv-SE" sz="2400" b="1" dirty="0" smtClean="0">
                  <a:solidFill>
                    <a:srgbClr val="990000"/>
                  </a:solidFill>
                </a:rPr>
                <a:t>Nominerad av</a:t>
              </a:r>
            </a:p>
            <a:p>
              <a:pPr algn="ctr" eaLnBrk="1" hangingPunct="1">
                <a:lnSpc>
                  <a:spcPct val="90000"/>
                </a:lnSpc>
                <a:buFontTx/>
                <a:buNone/>
              </a:pPr>
              <a:r>
                <a:rPr lang="sv-SE" sz="2400" b="1" dirty="0" smtClean="0">
                  <a:solidFill>
                    <a:srgbClr val="990000"/>
                  </a:solidFill>
                </a:rPr>
                <a:t>Jenny </a:t>
              </a:r>
              <a:r>
                <a:rPr lang="sv-SE" sz="2400" b="1" dirty="0">
                  <a:solidFill>
                    <a:srgbClr val="990000"/>
                  </a:solidFill>
                </a:rPr>
                <a:t>Jogensjö</a:t>
              </a:r>
              <a:endParaRPr lang="sv-SE" altLang="sv-SE" sz="2400" b="1" dirty="0" smtClean="0">
                <a:solidFill>
                  <a:srgbClr val="99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149528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2000"/>
                            </p:stCondLst>
                            <p:childTnLst>
                              <p:par>
                                <p:cTn id="66" presetID="45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39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 txBox="1">
            <a:spLocks noGrp="1" noChangeArrowheads="1"/>
          </p:cNvSpPr>
          <p:nvPr>
            <p:ph idx="1"/>
          </p:nvPr>
        </p:nvSpPr>
        <p:spPr bwMode="auto">
          <a:xfrm>
            <a:off x="521499" y="2204864"/>
            <a:ext cx="8229600" cy="4525963"/>
          </a:xfrm>
          <a:prstGeom prst="rect">
            <a:avLst/>
          </a:prstGeom>
          <a:solidFill>
            <a:srgbClr val="AEFAA4">
              <a:alpha val="0"/>
            </a:srgbClr>
          </a:solidFill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sv-SE" b="1" dirty="0" smtClean="0">
                <a:solidFill>
                  <a:srgbClr val="990000"/>
                </a:solidFill>
              </a:rPr>
              <a:t>MOTIVERING</a:t>
            </a:r>
            <a:r>
              <a:rPr lang="sv-SE" b="1" dirty="0" smtClean="0">
                <a:solidFill>
                  <a:srgbClr val="990000"/>
                </a:solidFill>
              </a:rPr>
              <a:t>:</a:t>
            </a:r>
          </a:p>
          <a:p>
            <a:pPr marL="0" indent="0">
              <a:buNone/>
            </a:pPr>
            <a:r>
              <a:rPr lang="sv-SE" b="1" dirty="0">
                <a:solidFill>
                  <a:srgbClr val="990000"/>
                </a:solidFill>
              </a:rPr>
              <a:t>Med djurens väl i centrum utvecklar dessa </a:t>
            </a:r>
            <a:r>
              <a:rPr lang="sv-SE" b="1" dirty="0" smtClean="0">
                <a:solidFill>
                  <a:srgbClr val="990000"/>
                </a:solidFill>
              </a:rPr>
              <a:t>kreativa entreprenörer </a:t>
            </a:r>
            <a:r>
              <a:rPr lang="sv-SE" b="1" dirty="0">
                <a:solidFill>
                  <a:srgbClr val="990000"/>
                </a:solidFill>
              </a:rPr>
              <a:t>unika produkter med </a:t>
            </a:r>
            <a:r>
              <a:rPr lang="sv-SE" b="1" dirty="0" smtClean="0">
                <a:solidFill>
                  <a:srgbClr val="990000"/>
                </a:solidFill>
              </a:rPr>
              <a:t>marknadspotential</a:t>
            </a:r>
            <a:r>
              <a:rPr lang="sv-SE" b="1" dirty="0">
                <a:solidFill>
                  <a:srgbClr val="990000"/>
                </a:solidFill>
              </a:rPr>
              <a:t>.</a:t>
            </a:r>
          </a:p>
          <a:p>
            <a:pPr marL="0" indent="0">
              <a:buNone/>
            </a:pPr>
            <a:r>
              <a:rPr lang="sv-SE" b="1" dirty="0">
                <a:solidFill>
                  <a:srgbClr val="990000"/>
                </a:solidFill>
              </a:rPr>
              <a:t>De samverkar med branschen, och inspirerar </a:t>
            </a:r>
            <a:r>
              <a:rPr lang="sv-SE" b="1" dirty="0" smtClean="0">
                <a:solidFill>
                  <a:srgbClr val="990000"/>
                </a:solidFill>
              </a:rPr>
              <a:t>genom sin entusiasm </a:t>
            </a:r>
            <a:r>
              <a:rPr lang="sv-SE" b="1" dirty="0">
                <a:solidFill>
                  <a:srgbClr val="990000"/>
                </a:solidFill>
              </a:rPr>
              <a:t>övriga elever inom </a:t>
            </a:r>
            <a:r>
              <a:rPr lang="sv-SE" b="1" dirty="0" smtClean="0">
                <a:solidFill>
                  <a:srgbClr val="990000"/>
                </a:solidFill>
              </a:rPr>
              <a:t>naturbruket!</a:t>
            </a:r>
            <a:endParaRPr lang="sv-SE" dirty="0">
              <a:solidFill>
                <a:srgbClr val="990000"/>
              </a:solidFill>
            </a:endParaRP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486408" y="188640"/>
            <a:ext cx="8229600" cy="1944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2"/>
                </a:solidFill>
                <a:latin typeface="+mj-lt"/>
                <a:ea typeface="MS PGothic" panose="020B0600070205080204" pitchFamily="34" charset="-128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sv-SE" altLang="sv-SE" sz="4000" b="1" dirty="0" smtClean="0">
                <a:solidFill>
                  <a:srgbClr val="990000"/>
                </a:solidFill>
              </a:rPr>
              <a:t>Vinnare av 2017 års</a:t>
            </a:r>
            <a:br>
              <a:rPr lang="sv-SE" altLang="sv-SE" sz="4000" b="1" dirty="0" smtClean="0">
                <a:solidFill>
                  <a:srgbClr val="990000"/>
                </a:solidFill>
              </a:rPr>
            </a:br>
            <a:r>
              <a:rPr lang="sv-SE" altLang="sv-SE" sz="4000" b="1" dirty="0" smtClean="0">
                <a:solidFill>
                  <a:srgbClr val="990000"/>
                </a:solidFill>
              </a:rPr>
              <a:t>Ung-Ullbagge är</a:t>
            </a:r>
          </a:p>
          <a:p>
            <a:pPr eaLnBrk="1" hangingPunct="1"/>
            <a:r>
              <a:rPr lang="sv-SE" altLang="sv-SE" sz="4000" b="1" dirty="0" smtClean="0">
                <a:solidFill>
                  <a:srgbClr val="990000"/>
                </a:solidFill>
              </a:rPr>
              <a:t>Djurens </a:t>
            </a:r>
            <a:r>
              <a:rPr lang="sv-SE" altLang="sv-SE" sz="4000" b="1" dirty="0" err="1" smtClean="0">
                <a:solidFill>
                  <a:srgbClr val="990000"/>
                </a:solidFill>
              </a:rPr>
              <a:t>Akutbox</a:t>
            </a:r>
            <a:r>
              <a:rPr lang="sv-SE" altLang="sv-SE" sz="4000" b="1" dirty="0" smtClean="0">
                <a:solidFill>
                  <a:srgbClr val="990000"/>
                </a:solidFill>
              </a:rPr>
              <a:t> UF</a:t>
            </a:r>
            <a:endParaRPr lang="sv-SE" altLang="sv-SE" sz="3200" b="1" dirty="0" smtClean="0">
              <a:solidFill>
                <a:srgbClr val="99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7797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188913"/>
            <a:ext cx="8353425" cy="1143000"/>
          </a:xfrm>
        </p:spPr>
        <p:txBody>
          <a:bodyPr/>
          <a:lstStyle/>
          <a:p>
            <a:pPr eaLnBrk="1" hangingPunct="1"/>
            <a:r>
              <a:rPr lang="sv-SE" altLang="sv-SE" b="1" smtClean="0">
                <a:solidFill>
                  <a:srgbClr val="990000"/>
                </a:solidFill>
              </a:rPr>
              <a:t>Kriterier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1412875"/>
            <a:ext cx="8424862" cy="4968875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sv-SE" altLang="sv-SE" sz="2400" b="1" smtClean="0">
                <a:solidFill>
                  <a:srgbClr val="990000"/>
                </a:solidFill>
              </a:rPr>
              <a:t>NB-elever ska ha visat att de</a:t>
            </a:r>
          </a:p>
          <a:p>
            <a:pPr eaLnBrk="1" hangingPunct="1">
              <a:lnSpc>
                <a:spcPct val="90000"/>
              </a:lnSpc>
            </a:pPr>
            <a:r>
              <a:rPr lang="sv-SE" altLang="sv-SE" sz="2400" b="1" smtClean="0">
                <a:solidFill>
                  <a:srgbClr val="990000"/>
                </a:solidFill>
              </a:rPr>
              <a:t>är innovativa och tar vara på möjligheter</a:t>
            </a:r>
          </a:p>
          <a:p>
            <a:pPr eaLnBrk="1" hangingPunct="1">
              <a:lnSpc>
                <a:spcPct val="90000"/>
              </a:lnSpc>
            </a:pPr>
            <a:r>
              <a:rPr lang="sv-SE" altLang="sv-SE" sz="2400" b="1" smtClean="0">
                <a:solidFill>
                  <a:srgbClr val="990000"/>
                </a:solidFill>
              </a:rPr>
              <a:t>har en stark drivkraft</a:t>
            </a:r>
          </a:p>
          <a:p>
            <a:pPr eaLnBrk="1" hangingPunct="1">
              <a:lnSpc>
                <a:spcPct val="90000"/>
              </a:lnSpc>
            </a:pPr>
            <a:r>
              <a:rPr lang="sv-SE" altLang="sv-SE" sz="2400" b="1" smtClean="0">
                <a:solidFill>
                  <a:srgbClr val="990000"/>
                </a:solidFill>
              </a:rPr>
              <a:t>har god samarbetsförmåga</a:t>
            </a:r>
          </a:p>
          <a:p>
            <a:pPr eaLnBrk="1" hangingPunct="1">
              <a:lnSpc>
                <a:spcPct val="90000"/>
              </a:lnSpc>
            </a:pPr>
            <a:r>
              <a:rPr lang="sv-SE" altLang="sv-SE" sz="2400" b="1" smtClean="0">
                <a:solidFill>
                  <a:srgbClr val="990000"/>
                </a:solidFill>
              </a:rPr>
              <a:t>gärna vill skapa sin egen framtid på landsbygden</a:t>
            </a:r>
          </a:p>
          <a:p>
            <a:pPr eaLnBrk="1" hangingPunct="1">
              <a:lnSpc>
                <a:spcPct val="90000"/>
              </a:lnSpc>
            </a:pPr>
            <a:r>
              <a:rPr lang="sv-SE" altLang="sv-SE" sz="2400" b="1" smtClean="0">
                <a:solidFill>
                  <a:srgbClr val="990000"/>
                </a:solidFill>
              </a:rPr>
              <a:t>visat prov på entreprenörskap i skolan</a:t>
            </a:r>
          </a:p>
          <a:p>
            <a:pPr eaLnBrk="1" hangingPunct="1">
              <a:lnSpc>
                <a:spcPct val="90000"/>
              </a:lnSpc>
            </a:pPr>
            <a:r>
              <a:rPr lang="sv-SE" altLang="sv-SE" sz="2400" b="1" smtClean="0">
                <a:solidFill>
                  <a:srgbClr val="990000"/>
                </a:solidFill>
              </a:rPr>
              <a:t>aktivt deltagit i utvecklingen av skolan och under-visningen mot mer autentiska/entreprenöriella arbetsätt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sv-SE" altLang="sv-SE" sz="1200" b="1" smtClean="0">
              <a:solidFill>
                <a:srgbClr val="990000"/>
              </a:solidFill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sv-SE" altLang="sv-SE" sz="2400" b="1" smtClean="0">
                <a:solidFill>
                  <a:srgbClr val="990000"/>
                </a:solidFill>
              </a:rPr>
              <a:t>	</a:t>
            </a:r>
            <a:r>
              <a:rPr lang="sv-SE" altLang="sv-SE" sz="2400" b="1" i="1" smtClean="0">
                <a:solidFill>
                  <a:srgbClr val="990000"/>
                </a:solidFill>
              </a:rPr>
              <a:t>En elevgrupp kan bestå av ett UF-företag, styrelsen för en elevförening, t.ex. JUF, 4H, elevrådet, klass eller del av klass m.m</a:t>
            </a:r>
            <a:r>
              <a:rPr lang="sv-SE" altLang="sv-SE" sz="2400" b="1" smtClean="0">
                <a:solidFill>
                  <a:srgbClr val="990000"/>
                </a:solidFill>
              </a:rPr>
              <a:t>. </a:t>
            </a:r>
            <a:endParaRPr lang="sv-SE" altLang="sv-SE" sz="2800" smtClean="0">
              <a:solidFill>
                <a:srgbClr val="99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3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323850" y="188913"/>
            <a:ext cx="8445500" cy="1143000"/>
          </a:xfrm>
        </p:spPr>
        <p:txBody>
          <a:bodyPr anchor="t"/>
          <a:lstStyle/>
          <a:p>
            <a:pPr eaLnBrk="1" hangingPunct="1"/>
            <a:r>
              <a:rPr lang="sv-SE" altLang="sv-SE" sz="2000" b="1" smtClean="0">
                <a:solidFill>
                  <a:srgbClr val="990000"/>
                </a:solidFill>
              </a:rPr>
              <a:t>Landsbygdsgalan 2010</a:t>
            </a:r>
            <a:r>
              <a:rPr lang="sv-SE" altLang="sv-SE" sz="4000" b="1" smtClean="0">
                <a:solidFill>
                  <a:srgbClr val="990000"/>
                </a:solidFill>
              </a:rPr>
              <a:t/>
            </a:r>
            <a:br>
              <a:rPr lang="sv-SE" altLang="sv-SE" sz="4000" b="1" smtClean="0">
                <a:solidFill>
                  <a:srgbClr val="990000"/>
                </a:solidFill>
              </a:rPr>
            </a:br>
            <a:r>
              <a:rPr lang="sv-SE" altLang="sv-SE" sz="3200" b="1" smtClean="0">
                <a:solidFill>
                  <a:srgbClr val="990000"/>
                </a:solidFill>
              </a:rPr>
              <a:t>Årets ungdomssatsning</a:t>
            </a:r>
            <a:br>
              <a:rPr lang="sv-SE" altLang="sv-SE" sz="3200" b="1" smtClean="0">
                <a:solidFill>
                  <a:srgbClr val="990000"/>
                </a:solidFill>
              </a:rPr>
            </a:br>
            <a:r>
              <a:rPr lang="sv-SE" altLang="sv-SE" sz="3200" b="1" smtClean="0">
                <a:solidFill>
                  <a:srgbClr val="990000"/>
                </a:solidFill>
              </a:rPr>
              <a:t>på landsbygden</a:t>
            </a:r>
            <a:r>
              <a:rPr lang="sv-SE" altLang="sv-SE" sz="4000" b="1" smtClean="0">
                <a:solidFill>
                  <a:srgbClr val="990000"/>
                </a:solidFill>
              </a:rPr>
              <a:t/>
            </a:r>
            <a:br>
              <a:rPr lang="sv-SE" altLang="sv-SE" sz="4000" b="1" smtClean="0">
                <a:solidFill>
                  <a:srgbClr val="990000"/>
                </a:solidFill>
              </a:rPr>
            </a:br>
            <a:r>
              <a:rPr lang="sv-SE" altLang="sv-SE" sz="2000" b="1" smtClean="0">
                <a:solidFill>
                  <a:srgbClr val="990000"/>
                </a:solidFill>
              </a:rPr>
              <a:t>Naturbrukselever landsbygdsutvecklar (FNALL-projektet)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5318125"/>
            <a:ext cx="8820150" cy="1539875"/>
          </a:xfrm>
        </p:spPr>
        <p:txBody>
          <a:bodyPr/>
          <a:lstStyle/>
          <a:p>
            <a:pPr eaLnBrk="1" hangingPunct="1">
              <a:buNone/>
            </a:pPr>
            <a:r>
              <a:rPr lang="sv-SE" altLang="sv-SE" i="1" dirty="0" smtClean="0"/>
              <a:t>	</a:t>
            </a:r>
            <a:r>
              <a:rPr lang="sv-SE" altLang="sv-SE" sz="1800" b="1" i="1" dirty="0" smtClean="0">
                <a:solidFill>
                  <a:srgbClr val="990000"/>
                </a:solidFill>
              </a:rPr>
              <a:t>”Projektet har stimulerat naturbrukselevernas och lärarnas egna drivkrafter inom entreprenörskap, företagande och landsbygdsutveckling. Projektet har tagit hänsyn till integration och jämställdhet. Projektet har stärkt sam-arbete mellan naturbruksgymnasier och andra ungdomsfrämjande aktörer.”</a:t>
            </a:r>
            <a:endParaRPr lang="sv-SE" altLang="sv-SE" sz="1800" dirty="0" smtClean="0"/>
          </a:p>
        </p:txBody>
      </p:sp>
      <p:pic>
        <p:nvPicPr>
          <p:cNvPr id="4100" name="Picture 4" descr="Pressbild+galavinnarn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313" y="1844675"/>
            <a:ext cx="4032250" cy="3602038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/>
            <a:lightRig rig="balanced" dir="t"/>
          </a:scene3d>
          <a:sp3d>
            <a:bevelT w="114300" prst="artDeco"/>
          </a:sp3d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1" presetID="2" presetClass="entr" presetSubtype="4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750" fill="hold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750" fill="hold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9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260351"/>
            <a:ext cx="8229600" cy="1368450"/>
          </a:xfrm>
        </p:spPr>
        <p:txBody>
          <a:bodyPr/>
          <a:lstStyle/>
          <a:p>
            <a:pPr eaLnBrk="1" hangingPunct="1"/>
            <a:r>
              <a:rPr lang="sv-SE" altLang="sv-SE" sz="3600" b="1" dirty="0" smtClean="0">
                <a:solidFill>
                  <a:srgbClr val="990000"/>
                </a:solidFill>
              </a:rPr>
              <a:t>De nominerade är</a:t>
            </a:r>
            <a:br>
              <a:rPr lang="sv-SE" altLang="sv-SE" sz="3600" b="1" dirty="0" smtClean="0">
                <a:solidFill>
                  <a:srgbClr val="990000"/>
                </a:solidFill>
              </a:rPr>
            </a:br>
            <a:r>
              <a:rPr lang="sv-SE" altLang="sv-SE" sz="3600" b="1" dirty="0" smtClean="0">
                <a:solidFill>
                  <a:srgbClr val="990000"/>
                </a:solidFill>
              </a:rPr>
              <a:t>NB3B Hund</a:t>
            </a:r>
            <a:r>
              <a:rPr lang="sv-SE" altLang="sv-SE" sz="4000" b="1" dirty="0" smtClean="0">
                <a:solidFill>
                  <a:srgbClr val="990000"/>
                </a:solidFill>
              </a:rPr>
              <a:t/>
            </a:r>
            <a:br>
              <a:rPr lang="sv-SE" altLang="sv-SE" sz="4000" b="1" dirty="0" smtClean="0">
                <a:solidFill>
                  <a:srgbClr val="990000"/>
                </a:solidFill>
              </a:rPr>
            </a:br>
            <a:r>
              <a:rPr lang="sv-SE" altLang="sv-SE" sz="2800" b="1" dirty="0" smtClean="0">
                <a:solidFill>
                  <a:srgbClr val="990000"/>
                </a:solidFill>
              </a:rPr>
              <a:t>August </a:t>
            </a:r>
            <a:r>
              <a:rPr lang="sv-SE" altLang="sv-SE" sz="2800" b="1" dirty="0" err="1" smtClean="0">
                <a:solidFill>
                  <a:srgbClr val="990000"/>
                </a:solidFill>
              </a:rPr>
              <a:t>Kobbs</a:t>
            </a:r>
            <a:r>
              <a:rPr lang="sv-SE" altLang="sv-SE" sz="2800" b="1" dirty="0" smtClean="0">
                <a:solidFill>
                  <a:srgbClr val="990000"/>
                </a:solidFill>
              </a:rPr>
              <a:t> gymnasium</a:t>
            </a:r>
            <a:endParaRPr lang="sv-SE" altLang="sv-SE" sz="3200" b="1" dirty="0" smtClean="0">
              <a:solidFill>
                <a:srgbClr val="990000"/>
              </a:solidFill>
            </a:endParaRPr>
          </a:p>
        </p:txBody>
      </p:sp>
      <p:sp>
        <p:nvSpPr>
          <p:cNvPr id="7183" name="Text Box 15"/>
          <p:cNvSpPr txBox="1">
            <a:spLocks noChangeArrowheads="1"/>
          </p:cNvSpPr>
          <p:nvPr/>
        </p:nvSpPr>
        <p:spPr bwMode="auto">
          <a:xfrm>
            <a:off x="262731" y="5661248"/>
            <a:ext cx="8640763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sv-SE" sz="2000" b="1" dirty="0" smtClean="0">
                <a:solidFill>
                  <a:srgbClr val="C00000"/>
                </a:solidFill>
                <a:latin typeface="+mn-lt"/>
                <a:ea typeface="Lucida Grande"/>
                <a:cs typeface="Lucida Grande"/>
              </a:rPr>
              <a:t>Tillsammans </a:t>
            </a:r>
            <a:r>
              <a:rPr lang="sv-SE" sz="2000" b="1" dirty="0">
                <a:solidFill>
                  <a:srgbClr val="C00000"/>
                </a:solidFill>
                <a:latin typeface="+mn-lt"/>
                <a:ea typeface="Lucida Grande"/>
                <a:cs typeface="Lucida Grande"/>
              </a:rPr>
              <a:t>kan vi göra skillnad! Engagerad </a:t>
            </a:r>
            <a:r>
              <a:rPr lang="sv-SE" sz="2000" b="1" dirty="0" smtClean="0">
                <a:solidFill>
                  <a:srgbClr val="C00000"/>
                </a:solidFill>
                <a:latin typeface="+mn-lt"/>
                <a:ea typeface="Lucida Grande"/>
                <a:cs typeface="Lucida Grande"/>
              </a:rPr>
              <a:t>elevgrupp</a:t>
            </a:r>
            <a:br>
              <a:rPr lang="sv-SE" sz="2000" b="1" dirty="0" smtClean="0">
                <a:solidFill>
                  <a:srgbClr val="C00000"/>
                </a:solidFill>
                <a:latin typeface="+mn-lt"/>
                <a:ea typeface="Lucida Grande"/>
                <a:cs typeface="Lucida Grande"/>
              </a:rPr>
            </a:br>
            <a:r>
              <a:rPr lang="sv-SE" sz="2000" b="1" dirty="0" smtClean="0">
                <a:solidFill>
                  <a:srgbClr val="C00000"/>
                </a:solidFill>
                <a:latin typeface="+mn-lt"/>
                <a:ea typeface="Lucida Grande"/>
                <a:cs typeface="Lucida Grande"/>
              </a:rPr>
              <a:t>som </a:t>
            </a:r>
            <a:r>
              <a:rPr lang="sv-SE" sz="2000" b="1" dirty="0">
                <a:solidFill>
                  <a:srgbClr val="C00000"/>
                </a:solidFill>
                <a:latin typeface="+mn-lt"/>
                <a:ea typeface="Lucida Grande"/>
                <a:cs typeface="Lucida Grande"/>
              </a:rPr>
              <a:t>arrangerat välgörenhetsdag med ponnyridning</a:t>
            </a:r>
            <a:r>
              <a:rPr lang="sv-SE" sz="2000" b="1" dirty="0" smtClean="0">
                <a:solidFill>
                  <a:srgbClr val="C00000"/>
                </a:solidFill>
                <a:latin typeface="+mn-lt"/>
                <a:ea typeface="Lucida Grande"/>
                <a:cs typeface="Lucida Grande"/>
              </a:rPr>
              <a:t>,</a:t>
            </a:r>
            <a:br>
              <a:rPr lang="sv-SE" sz="2000" b="1" dirty="0" smtClean="0">
                <a:solidFill>
                  <a:srgbClr val="C00000"/>
                </a:solidFill>
                <a:latin typeface="+mn-lt"/>
                <a:ea typeface="Lucida Grande"/>
                <a:cs typeface="Lucida Grande"/>
              </a:rPr>
            </a:br>
            <a:r>
              <a:rPr lang="sv-SE" sz="2000" b="1" dirty="0" smtClean="0">
                <a:solidFill>
                  <a:srgbClr val="C00000"/>
                </a:solidFill>
                <a:latin typeface="+mn-lt"/>
                <a:ea typeface="Lucida Grande"/>
                <a:cs typeface="Lucida Grande"/>
              </a:rPr>
              <a:t>klappa </a:t>
            </a:r>
            <a:r>
              <a:rPr lang="sv-SE" sz="2000" b="1" dirty="0">
                <a:solidFill>
                  <a:srgbClr val="C00000"/>
                </a:solidFill>
                <a:latin typeface="+mn-lt"/>
                <a:ea typeface="Lucida Grande"/>
                <a:cs typeface="Lucida Grande"/>
              </a:rPr>
              <a:t>hund-</a:t>
            </a:r>
            <a:r>
              <a:rPr lang="sv-SE" sz="2000" b="1" dirty="0" smtClean="0">
                <a:solidFill>
                  <a:srgbClr val="C00000"/>
                </a:solidFill>
                <a:latin typeface="+mn-lt"/>
                <a:ea typeface="Lucida Grande"/>
                <a:cs typeface="Lucida Grande"/>
              </a:rPr>
              <a:t>hörna, fikaförsäljning m. m.</a:t>
            </a:r>
            <a:r>
              <a:rPr lang="sv-SE" altLang="zh-CN" sz="2400" b="1" i="1" dirty="0" smtClean="0">
                <a:solidFill>
                  <a:srgbClr val="FF0000"/>
                </a:solidFill>
                <a:latin typeface="+mn-lt"/>
                <a:ea typeface="宋体" panose="02010600030101010101" pitchFamily="2" charset="-122"/>
              </a:rPr>
              <a:t> </a:t>
            </a:r>
            <a:endParaRPr lang="sv-SE" altLang="sv-SE" sz="2400" b="1" i="1" dirty="0">
              <a:solidFill>
                <a:srgbClr val="FF0000"/>
              </a:solidFill>
              <a:latin typeface="+mn-lt"/>
            </a:endParaRPr>
          </a:p>
        </p:txBody>
      </p:sp>
      <p:pic>
        <p:nvPicPr>
          <p:cNvPr id="3" name="Bildobjekt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5048" y="1766993"/>
            <a:ext cx="4876128" cy="3816508"/>
          </a:xfrm>
          <a:prstGeom prst="rect">
            <a:avLst/>
          </a:prstGeom>
          <a:scene3d>
            <a:camera prst="orthographicFront"/>
            <a:lightRig rig="balanced" dir="t"/>
          </a:scene3d>
          <a:sp3d>
            <a:bevelT w="114300" prst="artDeco"/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500"/>
                            </p:stCondLst>
                            <p:childTnLst>
                              <p:par>
                                <p:cTn id="11" presetID="2" presetClass="entr" presetSubtype="4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750" fill="hold"/>
                                        <p:tgtEl>
                                          <p:spTgt spid="71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750" fill="hold"/>
                                        <p:tgtEl>
                                          <p:spTgt spid="71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8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8" name="Rectangle 21"/>
          <p:cNvSpPr>
            <a:spLocks noChangeArrowheads="1"/>
          </p:cNvSpPr>
          <p:nvPr/>
        </p:nvSpPr>
        <p:spPr bwMode="auto">
          <a:xfrm>
            <a:off x="395288" y="260350"/>
            <a:ext cx="8302625" cy="14404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sv-SE" altLang="sv-SE" sz="4000" b="1" dirty="0">
                <a:solidFill>
                  <a:srgbClr val="990000"/>
                </a:solidFill>
              </a:rPr>
              <a:t>De nominerade är</a:t>
            </a:r>
            <a:br>
              <a:rPr lang="sv-SE" altLang="sv-SE" sz="4000" b="1" dirty="0">
                <a:solidFill>
                  <a:srgbClr val="990000"/>
                </a:solidFill>
              </a:rPr>
            </a:br>
            <a:r>
              <a:rPr lang="sv-SE" altLang="sv-SE" sz="3600" b="1" dirty="0" smtClean="0">
                <a:solidFill>
                  <a:srgbClr val="990000"/>
                </a:solidFill>
              </a:rPr>
              <a:t>NB1-3 Häst &amp; Djur</a:t>
            </a:r>
            <a:br>
              <a:rPr lang="sv-SE" altLang="sv-SE" sz="3600" b="1" dirty="0" smtClean="0">
                <a:solidFill>
                  <a:srgbClr val="990000"/>
                </a:solidFill>
              </a:rPr>
            </a:br>
            <a:r>
              <a:rPr lang="sv-SE" altLang="sv-SE" sz="2800" b="1" dirty="0" err="1" smtClean="0">
                <a:solidFill>
                  <a:srgbClr val="990000"/>
                </a:solidFill>
              </a:rPr>
              <a:t>Kvinnerstagymnasiet</a:t>
            </a:r>
            <a:endParaRPr lang="sv-SE" altLang="sv-SE" sz="2800" b="1" dirty="0">
              <a:solidFill>
                <a:srgbClr val="990000"/>
              </a:solidFill>
            </a:endParaRPr>
          </a:p>
        </p:txBody>
      </p:sp>
      <p:sp>
        <p:nvSpPr>
          <p:cNvPr id="6" name="Text Box 15"/>
          <p:cNvSpPr txBox="1">
            <a:spLocks noChangeArrowheads="1"/>
          </p:cNvSpPr>
          <p:nvPr/>
        </p:nvSpPr>
        <p:spPr bwMode="auto">
          <a:xfrm>
            <a:off x="226217" y="5661248"/>
            <a:ext cx="8640763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sv-SE" sz="2000" b="1" dirty="0">
                <a:solidFill>
                  <a:srgbClr val="C00000"/>
                </a:solidFill>
                <a:latin typeface="+mn-lt"/>
                <a:ea typeface="Lucida Grande"/>
                <a:cs typeface="Lucida Grande"/>
              </a:rPr>
              <a:t>Jorden runt på 80 minuter! Skolans alla djurelever </a:t>
            </a:r>
            <a:r>
              <a:rPr lang="sv-SE" sz="2000" b="1" dirty="0" smtClean="0">
                <a:solidFill>
                  <a:srgbClr val="C00000"/>
                </a:solidFill>
                <a:latin typeface="+mn-lt"/>
                <a:ea typeface="Lucida Grande"/>
                <a:cs typeface="Lucida Grande"/>
              </a:rPr>
              <a:t>skapar</a:t>
            </a:r>
            <a:br>
              <a:rPr lang="sv-SE" sz="2000" b="1" dirty="0" smtClean="0">
                <a:solidFill>
                  <a:srgbClr val="C00000"/>
                </a:solidFill>
                <a:latin typeface="+mn-lt"/>
                <a:ea typeface="Lucida Grande"/>
                <a:cs typeface="Lucida Grande"/>
              </a:rPr>
            </a:br>
            <a:r>
              <a:rPr lang="sv-SE" sz="2000" b="1" dirty="0" smtClean="0">
                <a:solidFill>
                  <a:srgbClr val="C00000"/>
                </a:solidFill>
                <a:latin typeface="+mn-lt"/>
                <a:ea typeface="Lucida Grande"/>
                <a:cs typeface="Lucida Grande"/>
              </a:rPr>
              <a:t>en uppskattad årlig </a:t>
            </a:r>
            <a:r>
              <a:rPr lang="sv-SE" sz="2000" b="1" dirty="0">
                <a:solidFill>
                  <a:srgbClr val="C00000"/>
                </a:solidFill>
                <a:latin typeface="+mn-lt"/>
                <a:ea typeface="Lucida Grande"/>
                <a:cs typeface="Lucida Grande"/>
              </a:rPr>
              <a:t>djurshow i </a:t>
            </a:r>
            <a:r>
              <a:rPr lang="sv-SE" sz="2000" b="1" dirty="0" smtClean="0">
                <a:solidFill>
                  <a:srgbClr val="C00000"/>
                </a:solidFill>
                <a:latin typeface="+mn-lt"/>
                <a:ea typeface="Lucida Grande"/>
                <a:cs typeface="Lucida Grande"/>
              </a:rPr>
              <a:t>skolans ridhus </a:t>
            </a:r>
            <a:r>
              <a:rPr lang="sv-SE" sz="2000" b="1" dirty="0">
                <a:solidFill>
                  <a:srgbClr val="C00000"/>
                </a:solidFill>
                <a:latin typeface="+mn-lt"/>
                <a:ea typeface="Lucida Grande"/>
                <a:cs typeface="Lucida Grande"/>
              </a:rPr>
              <a:t>och samlar </a:t>
            </a:r>
            <a:r>
              <a:rPr lang="sv-SE" sz="2000" b="1" dirty="0" smtClean="0">
                <a:solidFill>
                  <a:srgbClr val="C00000"/>
                </a:solidFill>
                <a:latin typeface="+mn-lt"/>
                <a:ea typeface="Lucida Grande"/>
                <a:cs typeface="Lucida Grande"/>
              </a:rPr>
              <a:t>in</a:t>
            </a:r>
            <a:br>
              <a:rPr lang="sv-SE" sz="2000" b="1" dirty="0" smtClean="0">
                <a:solidFill>
                  <a:srgbClr val="C00000"/>
                </a:solidFill>
                <a:latin typeface="+mn-lt"/>
                <a:ea typeface="Lucida Grande"/>
                <a:cs typeface="Lucida Grande"/>
              </a:rPr>
            </a:br>
            <a:r>
              <a:rPr lang="sv-SE" sz="2000" b="1" dirty="0" smtClean="0">
                <a:solidFill>
                  <a:srgbClr val="C00000"/>
                </a:solidFill>
                <a:latin typeface="+mn-lt"/>
                <a:ea typeface="Lucida Grande"/>
                <a:cs typeface="Lucida Grande"/>
              </a:rPr>
              <a:t>pengar </a:t>
            </a:r>
            <a:r>
              <a:rPr lang="sv-SE" sz="2000" b="1" dirty="0">
                <a:solidFill>
                  <a:srgbClr val="C00000"/>
                </a:solidFill>
                <a:latin typeface="+mn-lt"/>
                <a:ea typeface="Lucida Grande"/>
                <a:cs typeface="Lucida Grande"/>
              </a:rPr>
              <a:t>för välgörande ändamål.</a:t>
            </a:r>
            <a:endParaRPr lang="sv-SE" altLang="sv-SE" sz="2000" b="1" i="1" dirty="0">
              <a:solidFill>
                <a:srgbClr val="C00000"/>
              </a:solidFill>
              <a:latin typeface="+mn-lt"/>
            </a:endParaRPr>
          </a:p>
        </p:txBody>
      </p:sp>
      <p:pic>
        <p:nvPicPr>
          <p:cNvPr id="3" name="Bildobjekt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8226" y="1818715"/>
            <a:ext cx="6696744" cy="3842533"/>
          </a:xfrm>
          <a:prstGeom prst="rect">
            <a:avLst/>
          </a:prstGeom>
          <a:scene3d>
            <a:camera prst="orthographicFront"/>
            <a:lightRig rig="balanced" dir="t"/>
          </a:scene3d>
          <a:sp3d>
            <a:bevelT w="114300" prst="artDeco"/>
            <a:contourClr>
              <a:schemeClr val="bg1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500"/>
                            </p:stCondLst>
                            <p:childTnLst>
                              <p:par>
                                <p:cTn id="11" presetID="2" presetClass="entr" presetSubtype="4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85" name="Text Box 21"/>
          <p:cNvSpPr txBox="1">
            <a:spLocks noChangeArrowheads="1"/>
          </p:cNvSpPr>
          <p:nvPr/>
        </p:nvSpPr>
        <p:spPr bwMode="auto">
          <a:xfrm>
            <a:off x="323528" y="5661248"/>
            <a:ext cx="8642350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sv-SE" sz="2000" b="1" dirty="0" smtClean="0">
                <a:solidFill>
                  <a:srgbClr val="C00000"/>
                </a:solidFill>
                <a:latin typeface="+mn-lt"/>
                <a:ea typeface="Lucida Grande"/>
                <a:cs typeface="Lucida Grande"/>
              </a:rPr>
              <a:t>Ursprung är kvalité! Här utvecklas, produceras och</a:t>
            </a:r>
            <a:br>
              <a:rPr lang="sv-SE" sz="2000" b="1" dirty="0" smtClean="0">
                <a:solidFill>
                  <a:srgbClr val="C00000"/>
                </a:solidFill>
                <a:latin typeface="+mn-lt"/>
                <a:ea typeface="Lucida Grande"/>
                <a:cs typeface="Lucida Grande"/>
              </a:rPr>
            </a:br>
            <a:r>
              <a:rPr lang="sv-SE" sz="2000" b="1" dirty="0" smtClean="0">
                <a:solidFill>
                  <a:srgbClr val="C00000"/>
                </a:solidFill>
                <a:latin typeface="+mn-lt"/>
                <a:ea typeface="Lucida Grande"/>
                <a:cs typeface="Lucida Grande"/>
              </a:rPr>
              <a:t>marknadsförs egna ullprodukter. På god väg mot fortsatt</a:t>
            </a:r>
            <a:br>
              <a:rPr lang="sv-SE" sz="2000" b="1" dirty="0" smtClean="0">
                <a:solidFill>
                  <a:srgbClr val="C00000"/>
                </a:solidFill>
                <a:latin typeface="+mn-lt"/>
                <a:ea typeface="Lucida Grande"/>
                <a:cs typeface="Lucida Grande"/>
              </a:rPr>
            </a:br>
            <a:r>
              <a:rPr lang="sv-SE" sz="2000" b="1" dirty="0" smtClean="0">
                <a:solidFill>
                  <a:srgbClr val="C00000"/>
                </a:solidFill>
                <a:latin typeface="+mn-lt"/>
                <a:ea typeface="Lucida Grande"/>
                <a:cs typeface="Lucida Grande"/>
              </a:rPr>
              <a:t>utveckling av lantbruksföretagande.</a:t>
            </a:r>
            <a:endParaRPr lang="sv-SE" altLang="sv-SE" sz="2000" b="1" i="1" dirty="0">
              <a:solidFill>
                <a:srgbClr val="C00000"/>
              </a:solidFill>
              <a:latin typeface="+mn-lt"/>
            </a:endParaRPr>
          </a:p>
        </p:txBody>
      </p:sp>
      <p:sp>
        <p:nvSpPr>
          <p:cNvPr id="7171" name="Rectangle 23"/>
          <p:cNvSpPr>
            <a:spLocks noChangeArrowheads="1"/>
          </p:cNvSpPr>
          <p:nvPr/>
        </p:nvSpPr>
        <p:spPr bwMode="auto">
          <a:xfrm>
            <a:off x="395288" y="260351"/>
            <a:ext cx="8302625" cy="14404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sv-SE" altLang="sv-SE" sz="3600" b="1" dirty="0">
                <a:solidFill>
                  <a:srgbClr val="990000"/>
                </a:solidFill>
              </a:rPr>
              <a:t>De nominerade är</a:t>
            </a:r>
            <a:br>
              <a:rPr lang="sv-SE" altLang="sv-SE" sz="3600" b="1" dirty="0">
                <a:solidFill>
                  <a:srgbClr val="990000"/>
                </a:solidFill>
              </a:rPr>
            </a:br>
            <a:r>
              <a:rPr lang="sv-SE" altLang="sv-SE" sz="3600" b="1" dirty="0" smtClean="0">
                <a:solidFill>
                  <a:srgbClr val="990000"/>
                </a:solidFill>
              </a:rPr>
              <a:t>Tovat Tänk UF</a:t>
            </a:r>
            <a:r>
              <a:rPr lang="sv-SE" altLang="sv-SE" sz="3600" b="1" dirty="0">
                <a:solidFill>
                  <a:srgbClr val="990000"/>
                </a:solidFill>
              </a:rPr>
              <a:t/>
            </a:r>
            <a:br>
              <a:rPr lang="sv-SE" altLang="sv-SE" sz="3600" b="1" dirty="0">
                <a:solidFill>
                  <a:srgbClr val="990000"/>
                </a:solidFill>
              </a:rPr>
            </a:br>
            <a:r>
              <a:rPr lang="sv-SE" altLang="sv-SE" sz="2800" b="1" dirty="0" err="1" smtClean="0">
                <a:solidFill>
                  <a:srgbClr val="990000"/>
                </a:solidFill>
              </a:rPr>
              <a:t>Lillerudsgymnasiet</a:t>
            </a:r>
            <a:r>
              <a:rPr lang="sv-SE" altLang="sv-SE" sz="2800" b="1" dirty="0" smtClean="0">
                <a:solidFill>
                  <a:srgbClr val="990000"/>
                </a:solidFill>
              </a:rPr>
              <a:t> </a:t>
            </a:r>
            <a:endParaRPr lang="sv-SE" altLang="sv-SE" sz="2800" b="1" dirty="0">
              <a:solidFill>
                <a:srgbClr val="990000"/>
              </a:solidFill>
            </a:endParaRPr>
          </a:p>
        </p:txBody>
      </p:sp>
      <p:grpSp>
        <p:nvGrpSpPr>
          <p:cNvPr id="6" name="Grupp 5"/>
          <p:cNvGrpSpPr/>
          <p:nvPr/>
        </p:nvGrpSpPr>
        <p:grpSpPr>
          <a:xfrm>
            <a:off x="611560" y="1788344"/>
            <a:ext cx="8167569" cy="3872904"/>
            <a:chOff x="1145838" y="2041688"/>
            <a:chExt cx="6915149" cy="3279031"/>
          </a:xfrm>
        </p:grpSpPr>
        <p:pic>
          <p:nvPicPr>
            <p:cNvPr id="3" name="Bildobjekt 2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19872" y="2500529"/>
              <a:ext cx="2376264" cy="2661672"/>
            </a:xfrm>
            <a:prstGeom prst="rect">
              <a:avLst/>
            </a:prstGeom>
            <a:effectLst/>
            <a:scene3d>
              <a:camera prst="orthographicFront"/>
              <a:lightRig rig="balanced" dir="t"/>
            </a:scene3d>
            <a:sp3d>
              <a:bevelT w="114300" prst="artDeco"/>
            </a:sp3d>
          </p:spPr>
        </p:pic>
        <p:pic>
          <p:nvPicPr>
            <p:cNvPr id="4" name="Bildobjekt 3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96136" y="3160479"/>
              <a:ext cx="2160240" cy="2160240"/>
            </a:xfrm>
            <a:prstGeom prst="rect">
              <a:avLst/>
            </a:prstGeom>
            <a:effectLst/>
            <a:scene3d>
              <a:camera prst="orthographicFront"/>
              <a:lightRig rig="balanced" dir="t"/>
            </a:scene3d>
            <a:sp3d>
              <a:bevelT w="114300" prst="artDeco"/>
            </a:sp3d>
          </p:spPr>
        </p:pic>
        <p:pic>
          <p:nvPicPr>
            <p:cNvPr id="5" name="Bildobjekt 4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45838" y="2041688"/>
              <a:ext cx="2268962" cy="2180876"/>
            </a:xfrm>
            <a:prstGeom prst="rect">
              <a:avLst/>
            </a:prstGeom>
            <a:effectLst/>
            <a:scene3d>
              <a:camera prst="orthographicFront"/>
              <a:lightRig rig="balanced" dir="t"/>
            </a:scene3d>
            <a:sp3d>
              <a:bevelT w="114300" prst="artDeco"/>
            </a:sp3d>
          </p:spPr>
        </p:pic>
        <p:pic>
          <p:nvPicPr>
            <p:cNvPr id="2" name="Bildobjekt 1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96136" y="2081317"/>
              <a:ext cx="2264851" cy="1079162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500"/>
                            </p:stCondLst>
                            <p:childTnLst>
                              <p:par>
                                <p:cTn id="11" presetID="2" presetClass="entr" presetSubtype="4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750" fill="hold"/>
                                        <p:tgtEl>
                                          <p:spTgt spid="112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750" fill="hold"/>
                                        <p:tgtEl>
                                          <p:spTgt spid="112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8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37" name="Text Box 21"/>
          <p:cNvSpPr txBox="1">
            <a:spLocks noChangeArrowheads="1"/>
          </p:cNvSpPr>
          <p:nvPr/>
        </p:nvSpPr>
        <p:spPr bwMode="auto">
          <a:xfrm>
            <a:off x="107504" y="5661248"/>
            <a:ext cx="8928992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sv-SE" sz="2000" b="1" dirty="0">
                <a:solidFill>
                  <a:srgbClr val="C00000"/>
                </a:solidFill>
                <a:latin typeface="+mn-lt"/>
                <a:ea typeface="Lucida Grande"/>
                <a:cs typeface="Lucida Grande"/>
              </a:rPr>
              <a:t>Fokus på närproducerade svenska äppelprodukter! </a:t>
            </a:r>
            <a:r>
              <a:rPr lang="sv-SE" sz="2000" b="1" dirty="0" smtClean="0">
                <a:solidFill>
                  <a:srgbClr val="C00000"/>
                </a:solidFill>
                <a:latin typeface="+mn-lt"/>
                <a:ea typeface="Lucida Grande"/>
                <a:cs typeface="Lucida Grande"/>
              </a:rPr>
              <a:t/>
            </a:r>
            <a:br>
              <a:rPr lang="sv-SE" sz="2000" b="1" dirty="0" smtClean="0">
                <a:solidFill>
                  <a:srgbClr val="C00000"/>
                </a:solidFill>
                <a:latin typeface="+mn-lt"/>
                <a:ea typeface="Lucida Grande"/>
                <a:cs typeface="Lucida Grande"/>
              </a:rPr>
            </a:br>
            <a:r>
              <a:rPr lang="sv-SE" sz="2000" b="1" dirty="0" smtClean="0">
                <a:solidFill>
                  <a:srgbClr val="C00000"/>
                </a:solidFill>
                <a:latin typeface="+mn-lt"/>
                <a:ea typeface="Lucida Grande"/>
                <a:cs typeface="Lucida Grande"/>
              </a:rPr>
              <a:t>Målmedvetet </a:t>
            </a:r>
            <a:r>
              <a:rPr lang="sv-SE" sz="2000" b="1" dirty="0">
                <a:solidFill>
                  <a:srgbClr val="C00000"/>
                </a:solidFill>
                <a:latin typeface="+mn-lt"/>
                <a:ea typeface="Lucida Grande"/>
                <a:cs typeface="Lucida Grande"/>
              </a:rPr>
              <a:t>UF-företag som </a:t>
            </a:r>
            <a:r>
              <a:rPr lang="sv-SE" sz="2000" b="1" dirty="0" smtClean="0">
                <a:solidFill>
                  <a:srgbClr val="C00000"/>
                </a:solidFill>
                <a:latin typeface="+mn-lt"/>
                <a:ea typeface="Lucida Grande"/>
                <a:cs typeface="Lucida Grande"/>
              </a:rPr>
              <a:t>utvecklar nya produkter och</a:t>
            </a:r>
            <a:br>
              <a:rPr lang="sv-SE" sz="2000" b="1" dirty="0" smtClean="0">
                <a:solidFill>
                  <a:srgbClr val="C00000"/>
                </a:solidFill>
                <a:latin typeface="+mn-lt"/>
                <a:ea typeface="Lucida Grande"/>
                <a:cs typeface="Lucida Grande"/>
              </a:rPr>
            </a:br>
            <a:r>
              <a:rPr lang="sv-SE" sz="2000" b="1" dirty="0" smtClean="0">
                <a:solidFill>
                  <a:srgbClr val="C00000"/>
                </a:solidFill>
                <a:latin typeface="+mn-lt"/>
                <a:ea typeface="Lucida Grande"/>
                <a:cs typeface="Lucida Grande"/>
              </a:rPr>
              <a:t>medverkar </a:t>
            </a:r>
            <a:r>
              <a:rPr lang="sv-SE" sz="2000" b="1" dirty="0">
                <a:solidFill>
                  <a:srgbClr val="C00000"/>
                </a:solidFill>
                <a:latin typeface="+mn-lt"/>
                <a:ea typeface="Lucida Grande"/>
                <a:cs typeface="Lucida Grande"/>
              </a:rPr>
              <a:t>i lantbruks- och landsbygdsutveckling.</a:t>
            </a:r>
            <a:endParaRPr lang="sv-SE" altLang="sv-SE" sz="2000" b="1" i="1" dirty="0">
              <a:solidFill>
                <a:srgbClr val="C00000"/>
              </a:solidFill>
              <a:latin typeface="+mn-lt"/>
            </a:endParaRPr>
          </a:p>
        </p:txBody>
      </p:sp>
      <p:sp>
        <p:nvSpPr>
          <p:cNvPr id="8195" name="Rectangle 23"/>
          <p:cNvSpPr>
            <a:spLocks noChangeArrowheads="1"/>
          </p:cNvSpPr>
          <p:nvPr/>
        </p:nvSpPr>
        <p:spPr bwMode="auto">
          <a:xfrm>
            <a:off x="395288" y="260351"/>
            <a:ext cx="8302625" cy="14404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sv-SE" altLang="sv-SE" sz="3600" b="1" dirty="0">
                <a:solidFill>
                  <a:srgbClr val="990000"/>
                </a:solidFill>
              </a:rPr>
              <a:t>De nominerade är</a:t>
            </a:r>
            <a:br>
              <a:rPr lang="sv-SE" altLang="sv-SE" sz="3600" b="1" dirty="0">
                <a:solidFill>
                  <a:srgbClr val="990000"/>
                </a:solidFill>
              </a:rPr>
            </a:br>
            <a:r>
              <a:rPr lang="sv-SE" altLang="sv-SE" sz="3600" b="1" dirty="0" smtClean="0">
                <a:solidFill>
                  <a:srgbClr val="990000"/>
                </a:solidFill>
              </a:rPr>
              <a:t>Gårdsäpplet UF</a:t>
            </a:r>
            <a:r>
              <a:rPr lang="sv-SE" altLang="sv-SE" sz="3600" b="1" dirty="0">
                <a:solidFill>
                  <a:srgbClr val="990000"/>
                </a:solidFill>
              </a:rPr>
              <a:t/>
            </a:r>
            <a:br>
              <a:rPr lang="sv-SE" altLang="sv-SE" sz="3600" b="1" dirty="0">
                <a:solidFill>
                  <a:srgbClr val="990000"/>
                </a:solidFill>
              </a:rPr>
            </a:br>
            <a:r>
              <a:rPr lang="sv-SE" altLang="sv-SE" sz="2800" b="1" dirty="0" err="1" smtClean="0">
                <a:solidFill>
                  <a:srgbClr val="990000"/>
                </a:solidFill>
              </a:rPr>
              <a:t>Munkagårdsgymnasiet</a:t>
            </a:r>
            <a:r>
              <a:rPr lang="sv-SE" altLang="sv-SE" sz="2800" b="1" dirty="0" smtClean="0">
                <a:solidFill>
                  <a:srgbClr val="990000"/>
                </a:solidFill>
              </a:rPr>
              <a:t> </a:t>
            </a:r>
            <a:endParaRPr lang="sv-SE" altLang="sv-SE" sz="2800" b="1" dirty="0">
              <a:solidFill>
                <a:srgbClr val="990000"/>
              </a:solidFill>
            </a:endParaRPr>
          </a:p>
        </p:txBody>
      </p:sp>
      <p:grpSp>
        <p:nvGrpSpPr>
          <p:cNvPr id="4" name="Grupp 3"/>
          <p:cNvGrpSpPr/>
          <p:nvPr/>
        </p:nvGrpSpPr>
        <p:grpSpPr>
          <a:xfrm>
            <a:off x="562992" y="1804542"/>
            <a:ext cx="8151148" cy="3856707"/>
            <a:chOff x="1043608" y="1804542"/>
            <a:chExt cx="7670533" cy="3629303"/>
          </a:xfrm>
        </p:grpSpPr>
        <p:pic>
          <p:nvPicPr>
            <p:cNvPr id="2" name="Bildobjekt 1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50120" y="1804542"/>
              <a:ext cx="4764021" cy="3178046"/>
            </a:xfrm>
            <a:prstGeom prst="rect">
              <a:avLst/>
            </a:prstGeom>
            <a:scene3d>
              <a:camera prst="orthographicFront"/>
              <a:lightRig rig="balanced" dir="t"/>
            </a:scene3d>
            <a:sp3d>
              <a:bevelT w="114300" prst="artDeco"/>
            </a:sp3d>
          </p:spPr>
        </p:pic>
        <p:pic>
          <p:nvPicPr>
            <p:cNvPr id="3" name="Bildobjekt 2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43608" y="3377338"/>
              <a:ext cx="3311264" cy="2056507"/>
            </a:xfrm>
            <a:prstGeom prst="rect">
              <a:avLst/>
            </a:prstGeom>
            <a:scene3d>
              <a:camera prst="orthographicFront"/>
              <a:lightRig rig="balanced" dir="t"/>
            </a:scene3d>
            <a:sp3d>
              <a:bevelT prst="relaxedInset"/>
            </a:sp3d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" presetClass="entr" presetSubtype="4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750" fill="hold"/>
                                        <p:tgtEl>
                                          <p:spTgt spid="92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750" fill="hold"/>
                                        <p:tgtEl>
                                          <p:spTgt spid="92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3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1" name="Text Box 21"/>
          <p:cNvSpPr txBox="1">
            <a:spLocks noChangeArrowheads="1"/>
          </p:cNvSpPr>
          <p:nvPr/>
        </p:nvSpPr>
        <p:spPr bwMode="auto">
          <a:xfrm>
            <a:off x="215391" y="5626321"/>
            <a:ext cx="8677089" cy="10464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sv-SE" sz="2000" b="1" dirty="0">
                <a:solidFill>
                  <a:srgbClr val="C00000"/>
                </a:solidFill>
                <a:latin typeface="+mn-lt"/>
                <a:ea typeface="Lucida Grande"/>
                <a:cs typeface="Lucida Grande"/>
              </a:rPr>
              <a:t>Driftiga ungdomar som </a:t>
            </a:r>
            <a:r>
              <a:rPr lang="sv-SE" sz="2000" b="1" dirty="0" smtClean="0">
                <a:solidFill>
                  <a:srgbClr val="C00000"/>
                </a:solidFill>
                <a:latin typeface="+mn-lt"/>
                <a:ea typeface="Lucida Grande"/>
                <a:cs typeface="Lucida Grande"/>
              </a:rPr>
              <a:t>bl.a. vunnit </a:t>
            </a:r>
            <a:r>
              <a:rPr lang="sv-SE" sz="2000" b="1" dirty="0">
                <a:solidFill>
                  <a:srgbClr val="C00000"/>
                </a:solidFill>
                <a:latin typeface="+mn-lt"/>
                <a:ea typeface="Lucida Grande"/>
                <a:cs typeface="Lucida Grande"/>
              </a:rPr>
              <a:t>bästa idé </a:t>
            </a:r>
            <a:r>
              <a:rPr lang="sv-SE" sz="2000" b="1" dirty="0" smtClean="0">
                <a:solidFill>
                  <a:srgbClr val="C00000"/>
                </a:solidFill>
                <a:latin typeface="+mn-lt"/>
                <a:ea typeface="Lucida Grande"/>
                <a:cs typeface="Lucida Grande"/>
              </a:rPr>
              <a:t>i</a:t>
            </a:r>
            <a:br>
              <a:rPr lang="sv-SE" sz="2000" b="1" dirty="0" smtClean="0">
                <a:solidFill>
                  <a:srgbClr val="C00000"/>
                </a:solidFill>
                <a:latin typeface="+mn-lt"/>
                <a:ea typeface="Lucida Grande"/>
                <a:cs typeface="Lucida Grande"/>
              </a:rPr>
            </a:br>
            <a:r>
              <a:rPr lang="sv-SE" sz="2000" b="1" dirty="0" err="1" smtClean="0">
                <a:solidFill>
                  <a:srgbClr val="C00000"/>
                </a:solidFill>
                <a:latin typeface="+mn-lt"/>
                <a:ea typeface="Lucida Grande"/>
                <a:cs typeface="Lucida Grande"/>
              </a:rPr>
              <a:t>entreprenörskamp</a:t>
            </a:r>
            <a:r>
              <a:rPr lang="sv-SE" sz="2000" b="1" dirty="0" smtClean="0">
                <a:solidFill>
                  <a:srgbClr val="C00000"/>
                </a:solidFill>
                <a:latin typeface="+mn-lt"/>
                <a:ea typeface="Lucida Grande"/>
                <a:cs typeface="Lucida Grande"/>
              </a:rPr>
              <a:t> mellan </a:t>
            </a:r>
            <a:r>
              <a:rPr lang="sv-SE" sz="2000" b="1" dirty="0">
                <a:solidFill>
                  <a:srgbClr val="C00000"/>
                </a:solidFill>
                <a:latin typeface="+mn-lt"/>
                <a:ea typeface="Lucida Grande"/>
                <a:cs typeface="Lucida Grande"/>
              </a:rPr>
              <a:t>svenska och norska </a:t>
            </a:r>
            <a:r>
              <a:rPr lang="sv-SE" sz="2000" b="1" dirty="0" smtClean="0">
                <a:solidFill>
                  <a:srgbClr val="C00000"/>
                </a:solidFill>
                <a:latin typeface="+mn-lt"/>
                <a:ea typeface="Lucida Grande"/>
                <a:cs typeface="Lucida Grande"/>
              </a:rPr>
              <a:t>skolor</a:t>
            </a:r>
            <a:br>
              <a:rPr lang="sv-SE" sz="2000" b="1" dirty="0" smtClean="0">
                <a:solidFill>
                  <a:srgbClr val="C00000"/>
                </a:solidFill>
                <a:latin typeface="+mn-lt"/>
                <a:ea typeface="Lucida Grande"/>
                <a:cs typeface="Lucida Grande"/>
              </a:rPr>
            </a:br>
            <a:r>
              <a:rPr lang="sv-SE" sz="2000" b="1" dirty="0" smtClean="0">
                <a:solidFill>
                  <a:srgbClr val="C00000"/>
                </a:solidFill>
                <a:latin typeface="+mn-lt"/>
                <a:ea typeface="Lucida Grande"/>
                <a:cs typeface="Lucida Grande"/>
              </a:rPr>
              <a:t>med affärsplan för </a:t>
            </a:r>
            <a:r>
              <a:rPr lang="sv-SE" sz="2000" b="1" dirty="0">
                <a:solidFill>
                  <a:srgbClr val="C00000"/>
                </a:solidFill>
                <a:latin typeface="+mn-lt"/>
                <a:ea typeface="Lucida Grande"/>
                <a:cs typeface="Lucida Grande"/>
              </a:rPr>
              <a:t>den glada bondens gård.</a:t>
            </a:r>
            <a:r>
              <a:rPr lang="sv-SE" altLang="sv-SE" sz="2200" b="1" i="1" dirty="0" smtClean="0">
                <a:solidFill>
                  <a:srgbClr val="FF0000"/>
                </a:solidFill>
                <a:latin typeface="+mn-lt"/>
              </a:rPr>
              <a:t>  </a:t>
            </a:r>
            <a:endParaRPr lang="sv-SE" altLang="sv-SE" sz="2200" b="1" i="1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9220" name="Rectangle 23"/>
          <p:cNvSpPr>
            <a:spLocks noChangeArrowheads="1"/>
          </p:cNvSpPr>
          <p:nvPr/>
        </p:nvSpPr>
        <p:spPr bwMode="auto">
          <a:xfrm>
            <a:off x="395288" y="260351"/>
            <a:ext cx="8302625" cy="14404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sv-SE" altLang="sv-SE" sz="3600" b="1" dirty="0">
                <a:solidFill>
                  <a:srgbClr val="990000"/>
                </a:solidFill>
              </a:rPr>
              <a:t>De nominerade är</a:t>
            </a:r>
            <a:br>
              <a:rPr lang="sv-SE" altLang="sv-SE" sz="3600" b="1" dirty="0">
                <a:solidFill>
                  <a:srgbClr val="990000"/>
                </a:solidFill>
              </a:rPr>
            </a:br>
            <a:r>
              <a:rPr lang="sv-SE" altLang="sv-SE" sz="3600" b="1" dirty="0" err="1" smtClean="0">
                <a:solidFill>
                  <a:srgbClr val="990000"/>
                </a:solidFill>
              </a:rPr>
              <a:t>Grunderkampvinnare</a:t>
            </a:r>
            <a:r>
              <a:rPr lang="sv-SE" altLang="sv-SE" sz="3600" b="1" dirty="0">
                <a:solidFill>
                  <a:srgbClr val="990000"/>
                </a:solidFill>
              </a:rPr>
              <a:t/>
            </a:r>
            <a:br>
              <a:rPr lang="sv-SE" altLang="sv-SE" sz="3600" b="1" dirty="0">
                <a:solidFill>
                  <a:srgbClr val="990000"/>
                </a:solidFill>
              </a:rPr>
            </a:br>
            <a:r>
              <a:rPr lang="sv-SE" altLang="sv-SE" sz="2800" b="1" dirty="0" smtClean="0">
                <a:solidFill>
                  <a:srgbClr val="990000"/>
                </a:solidFill>
              </a:rPr>
              <a:t>Nordvikskolan </a:t>
            </a:r>
            <a:endParaRPr lang="sv-SE" altLang="sv-SE" sz="2800" b="1" dirty="0">
              <a:solidFill>
                <a:srgbClr val="990000"/>
              </a:solidFill>
            </a:endParaRPr>
          </a:p>
        </p:txBody>
      </p:sp>
      <p:pic>
        <p:nvPicPr>
          <p:cNvPr id="3" name="Bildobjekt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851" y="1768197"/>
            <a:ext cx="8263803" cy="3790735"/>
          </a:xfrm>
          <a:prstGeom prst="rect">
            <a:avLst/>
          </a:prstGeom>
          <a:scene3d>
            <a:camera prst="orthographicFront"/>
            <a:lightRig rig="balanced" dir="t"/>
          </a:scene3d>
          <a:sp3d>
            <a:bevelT w="114300" prst="artDeco"/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500"/>
                            </p:stCondLst>
                            <p:childTnLst>
                              <p:par>
                                <p:cTn id="11" presetID="2" presetClass="entr" presetSubtype="4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750" fill="hold"/>
                                        <p:tgtEl>
                                          <p:spTgt spid="102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750" fill="hold"/>
                                        <p:tgtEl>
                                          <p:spTgt spid="102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6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26170"/>
          </a:xfrm>
        </p:spPr>
        <p:txBody>
          <a:bodyPr/>
          <a:lstStyle/>
          <a:p>
            <a:r>
              <a:rPr lang="sv-SE" altLang="sv-SE" sz="3600" b="1" dirty="0">
                <a:solidFill>
                  <a:srgbClr val="990000"/>
                </a:solidFill>
              </a:rPr>
              <a:t>De nominerade är</a:t>
            </a:r>
            <a:br>
              <a:rPr lang="sv-SE" altLang="sv-SE" sz="3600" b="1" dirty="0">
                <a:solidFill>
                  <a:srgbClr val="990000"/>
                </a:solidFill>
              </a:rPr>
            </a:br>
            <a:r>
              <a:rPr lang="sv-SE" altLang="sv-SE" sz="3600" b="1" dirty="0" err="1" smtClean="0">
                <a:solidFill>
                  <a:srgbClr val="990000"/>
                </a:solidFill>
              </a:rPr>
              <a:t>Rentugg</a:t>
            </a:r>
            <a:r>
              <a:rPr lang="sv-SE" altLang="sv-SE" sz="3600" b="1" dirty="0" smtClean="0">
                <a:solidFill>
                  <a:srgbClr val="990000"/>
                </a:solidFill>
              </a:rPr>
              <a:t> UF</a:t>
            </a:r>
            <a:br>
              <a:rPr lang="sv-SE" altLang="sv-SE" sz="3600" b="1" dirty="0" smtClean="0">
                <a:solidFill>
                  <a:srgbClr val="990000"/>
                </a:solidFill>
              </a:rPr>
            </a:br>
            <a:r>
              <a:rPr lang="sv-SE" altLang="sv-SE" sz="2800" b="1" dirty="0" err="1" smtClean="0">
                <a:solidFill>
                  <a:srgbClr val="990000"/>
                </a:solidFill>
              </a:rPr>
              <a:t>Stiernhööksgymnasiet</a:t>
            </a:r>
            <a:r>
              <a:rPr lang="sv-SE" altLang="sv-SE" sz="2800" b="1" dirty="0" smtClean="0">
                <a:solidFill>
                  <a:srgbClr val="990000"/>
                </a:solidFill>
              </a:rPr>
              <a:t> </a:t>
            </a:r>
            <a:endParaRPr lang="sv-SE" sz="2800" dirty="0"/>
          </a:p>
        </p:txBody>
      </p:sp>
      <p:sp>
        <p:nvSpPr>
          <p:cNvPr id="4" name="Text Box 21"/>
          <p:cNvSpPr txBox="1">
            <a:spLocks noChangeArrowheads="1"/>
          </p:cNvSpPr>
          <p:nvPr/>
        </p:nvSpPr>
        <p:spPr bwMode="auto">
          <a:xfrm>
            <a:off x="179512" y="5697832"/>
            <a:ext cx="8809103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sv-SE" sz="2000" b="1" dirty="0" smtClean="0">
                <a:solidFill>
                  <a:srgbClr val="C00000"/>
                </a:solidFill>
                <a:latin typeface="+mn-lt"/>
                <a:ea typeface="Lucida Grande"/>
                <a:cs typeface="Lucida Grande"/>
              </a:rPr>
              <a:t>Minimal miljöpåverkan med återanvända egna renhorn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sv-SE" sz="2000" b="1" dirty="0" smtClean="0">
                <a:solidFill>
                  <a:srgbClr val="C00000"/>
                </a:solidFill>
                <a:latin typeface="+mn-lt"/>
                <a:ea typeface="Lucida Grande"/>
                <a:cs typeface="Lucida Grande"/>
              </a:rPr>
              <a:t>som </a:t>
            </a:r>
            <a:r>
              <a:rPr lang="sv-SE" sz="2000" b="1" dirty="0" err="1" smtClean="0">
                <a:solidFill>
                  <a:srgbClr val="C00000"/>
                </a:solidFill>
                <a:latin typeface="+mn-lt"/>
                <a:ea typeface="Lucida Grande"/>
                <a:cs typeface="Lucida Grande"/>
              </a:rPr>
              <a:t>tuggben</a:t>
            </a:r>
            <a:r>
              <a:rPr lang="sv-SE" sz="2000" b="1" dirty="0" smtClean="0">
                <a:solidFill>
                  <a:srgbClr val="C00000"/>
                </a:solidFill>
                <a:latin typeface="+mn-lt"/>
                <a:ea typeface="Lucida Grande"/>
                <a:cs typeface="Lucida Grande"/>
              </a:rPr>
              <a:t> till hund! Här sprids unik kunskap och</a:t>
            </a:r>
            <a:br>
              <a:rPr lang="sv-SE" sz="2000" b="1" dirty="0" smtClean="0">
                <a:solidFill>
                  <a:srgbClr val="C00000"/>
                </a:solidFill>
                <a:latin typeface="+mn-lt"/>
                <a:ea typeface="Lucida Grande"/>
                <a:cs typeface="Lucida Grande"/>
              </a:rPr>
            </a:br>
            <a:r>
              <a:rPr lang="sv-SE" sz="2000" b="1" dirty="0" smtClean="0">
                <a:solidFill>
                  <a:srgbClr val="C00000"/>
                </a:solidFill>
                <a:latin typeface="+mn-lt"/>
                <a:ea typeface="Lucida Grande"/>
                <a:cs typeface="Lucida Grande"/>
              </a:rPr>
              <a:t>produkter från en uråldrig kultur.</a:t>
            </a:r>
            <a:endParaRPr lang="sv-SE" altLang="sv-SE" sz="2000" b="1" i="1" dirty="0">
              <a:solidFill>
                <a:srgbClr val="C00000"/>
              </a:solidFill>
              <a:latin typeface="+mn-lt"/>
            </a:endParaRPr>
          </a:p>
        </p:txBody>
      </p:sp>
      <p:pic>
        <p:nvPicPr>
          <p:cNvPr id="6" name="Bildobjekt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2316" y="1882841"/>
            <a:ext cx="4819367" cy="3849068"/>
          </a:xfrm>
          <a:prstGeom prst="rect">
            <a:avLst/>
          </a:prstGeom>
          <a:scene3d>
            <a:camera prst="orthographicFront"/>
            <a:lightRig rig="balanced" dir="t"/>
          </a:scene3d>
          <a:sp3d>
            <a:bevelT w="114300" prst="artDeco"/>
          </a:sp3d>
        </p:spPr>
      </p:pic>
    </p:spTree>
    <p:extLst>
      <p:ext uri="{BB962C8B-B14F-4D97-AF65-F5344CB8AC3E}">
        <p14:creationId xmlns:p14="http://schemas.microsoft.com/office/powerpoint/2010/main" val="6653200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" presetClass="entr" presetSubtype="4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heme/theme1.xml><?xml version="1.0" encoding="utf-8"?>
<a:theme xmlns:a="http://schemas.openxmlformats.org/drawingml/2006/main" name="Standardformgivning">
  <a:themeElements>
    <a:clrScheme name="Standardformgivning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Standardformgivning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Standardformgivning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formgivning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formgivning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formgivning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formgivning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formgivning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formgivning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formgivning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formgivning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formgivning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formgivning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formgivning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3210</TotalTime>
  <Words>365</Words>
  <Application>Microsoft Office PowerPoint</Application>
  <PresentationFormat>Bildspel på skärmen (4:3)</PresentationFormat>
  <Paragraphs>82</Paragraphs>
  <Slides>16</Slides>
  <Notes>2</Notes>
  <HiddenSlides>0</HiddenSlides>
  <MMClips>0</MMClips>
  <ScaleCrop>false</ScaleCrop>
  <HeadingPairs>
    <vt:vector size="6" baseType="variant">
      <vt:variant>
        <vt:lpstr>Använt teckensnitt</vt:lpstr>
      </vt:variant>
      <vt:variant>
        <vt:i4>6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16</vt:i4>
      </vt:variant>
    </vt:vector>
  </HeadingPairs>
  <TitlesOfParts>
    <vt:vector size="23" baseType="lpstr">
      <vt:lpstr>MS PGothic</vt:lpstr>
      <vt:lpstr>宋体</vt:lpstr>
      <vt:lpstr>Arial</vt:lpstr>
      <vt:lpstr>Calibri</vt:lpstr>
      <vt:lpstr>Lucida Grande</vt:lpstr>
      <vt:lpstr>Wingdings</vt:lpstr>
      <vt:lpstr>Standardformgivning</vt:lpstr>
      <vt:lpstr>Ung-Ullbaggestipendiet 2017</vt:lpstr>
      <vt:lpstr>Kriterier</vt:lpstr>
      <vt:lpstr>Landsbygdsgalan 2010 Årets ungdomssatsning på landsbygden Naturbrukselever landsbygdsutvecklar (FNALL-projektet)</vt:lpstr>
      <vt:lpstr>De nominerade är NB3B Hund August Kobbs gymnasium</vt:lpstr>
      <vt:lpstr>PowerPoint-presentation</vt:lpstr>
      <vt:lpstr>PowerPoint-presentation</vt:lpstr>
      <vt:lpstr>PowerPoint-presentation</vt:lpstr>
      <vt:lpstr>PowerPoint-presentation</vt:lpstr>
      <vt:lpstr>De nominerade är Rentugg UF Stiernhööksgymnasiet </vt:lpstr>
      <vt:lpstr>De nominerade är Ägg-stra Gott UF Stora Segerstad Naturbrukscentrum </vt:lpstr>
      <vt:lpstr>De nominerade är NB15B Djurvård  Svalöfs Gymnasium </vt:lpstr>
      <vt:lpstr>De nominerade är Den gröna vägen UF Vretagymnasiet</vt:lpstr>
      <vt:lpstr>De nominerade är Djurens akutbox UF Ösby Naturbruksgymnasium</vt:lpstr>
      <vt:lpstr>De nominerade är</vt:lpstr>
      <vt:lpstr>Vinnare av 2017 års Ung-Ullbagge är</vt:lpstr>
      <vt:lpstr>PowerPoint-presentation</vt:lpstr>
    </vt:vector>
  </TitlesOfParts>
  <Company>Naturbruksskolornas förening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Bild 1</dc:title>
  <dc:creator>Ralph Engstrand</dc:creator>
  <cp:lastModifiedBy>Ralph Engstrand</cp:lastModifiedBy>
  <cp:revision>164</cp:revision>
  <cp:lastPrinted>2017-03-13T15:22:08Z</cp:lastPrinted>
  <dcterms:created xsi:type="dcterms:W3CDTF">2013-04-02T12:03:10Z</dcterms:created>
  <dcterms:modified xsi:type="dcterms:W3CDTF">2017-04-03T14:18:08Z</dcterms:modified>
</cp:coreProperties>
</file>