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  <p:sldId id="258" r:id="rId17"/>
    <p:sldId id="261" r:id="rId18"/>
    <p:sldId id="276" r:id="rId19"/>
    <p:sldId id="277" r:id="rId20"/>
    <p:sldId id="259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8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316" y="11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2BD5-6812-4F89-8CBE-7983A91000B1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09A9-4E93-4C6C-942F-3EC5970930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70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09A9-4E93-4C6C-942F-3EC5970930B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6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09A9-4E93-4C6C-942F-3EC5970930B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61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09A9-4E93-4C6C-942F-3EC5970930B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3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09A9-4E93-4C6C-942F-3EC5970930B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76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0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0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08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47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70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5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63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98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7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42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52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4707-F83E-489B-9A2E-2A9FE1D17573}" type="datetimeFigureOut">
              <a:rPr lang="sv-SE" smtClean="0"/>
              <a:t>2017-03-16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4AB7-5AD1-4350-81D9-06DADD32E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16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67333"/>
            <a:ext cx="7772400" cy="2160240"/>
          </a:xfrm>
        </p:spPr>
        <p:txBody>
          <a:bodyPr/>
          <a:lstStyle/>
          <a:p>
            <a:r>
              <a:rPr lang="sv-SE" dirty="0" err="1" smtClean="0"/>
              <a:t>SoL</a:t>
            </a:r>
            <a:r>
              <a:rPr lang="sv-SE" dirty="0" smtClean="0"/>
              <a:t>-Film 1937 - 2017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007971"/>
            <a:ext cx="6400800" cy="1752600"/>
          </a:xfrm>
        </p:spPr>
        <p:txBody>
          <a:bodyPr/>
          <a:lstStyle/>
          <a:p>
            <a:r>
              <a:rPr lang="sv-SE" dirty="0" smtClean="0"/>
              <a:t>Skogs- och Lantbruksfilm</a:t>
            </a:r>
            <a:endParaRPr lang="sv-SE" dirty="0"/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248472" cy="3528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 7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27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383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Skolans behov av </a:t>
            </a:r>
            <a:r>
              <a:rPr lang="sv-SE" dirty="0" err="1" smtClean="0"/>
              <a:t>AV-hjälpmedel</a:t>
            </a:r>
            <a:r>
              <a:rPr lang="sv-SE" dirty="0" smtClean="0"/>
              <a:t> </a:t>
            </a:r>
            <a:r>
              <a:rPr lang="sv-SE" dirty="0"/>
              <a:t>ökade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7585" y="1417637"/>
            <a:ext cx="8229600" cy="43560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Skolöverstyrelsen finansierade 1957 föreningen </a:t>
            </a:r>
            <a:r>
              <a:rPr lang="sv-SE" dirty="0" err="1" smtClean="0"/>
              <a:t>SoL</a:t>
            </a:r>
            <a:r>
              <a:rPr lang="sv-SE" dirty="0" smtClean="0"/>
              <a:t>-Film </a:t>
            </a:r>
            <a:r>
              <a:rPr lang="sv-SE" dirty="0"/>
              <a:t>med 50 000 kr till fisket, 36 000 kr till trädgård, 50 000 kr till lantbruket, 45 000 kr till skogsbruket</a:t>
            </a:r>
          </a:p>
          <a:p>
            <a:r>
              <a:rPr lang="sv-SE" dirty="0"/>
              <a:t>Inträdesavgifter gav 17 800 kr</a:t>
            </a:r>
          </a:p>
          <a:p>
            <a:r>
              <a:rPr lang="sv-SE" dirty="0"/>
              <a:t>Totalt gjorde föreningen </a:t>
            </a:r>
          </a:p>
          <a:p>
            <a:pPr marL="0" indent="0">
              <a:buNone/>
            </a:pPr>
            <a:r>
              <a:rPr lang="sv-SE" dirty="0"/>
              <a:t>    12 nya filmer och </a:t>
            </a:r>
          </a:p>
          <a:p>
            <a:pPr marL="0" indent="0">
              <a:buNone/>
            </a:pPr>
            <a:r>
              <a:rPr lang="sv-SE" dirty="0"/>
              <a:t>    4 bildserier under året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149080"/>
            <a:ext cx="3534600" cy="2631234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7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Föreningens storhetstid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2304256"/>
          </a:xfrm>
        </p:spPr>
        <p:txBody>
          <a:bodyPr/>
          <a:lstStyle/>
          <a:p>
            <a:r>
              <a:rPr lang="sv-SE" sz="2800" dirty="0"/>
              <a:t>1958 hade föreningen 155 betalande medlemmar</a:t>
            </a:r>
          </a:p>
          <a:p>
            <a:r>
              <a:rPr lang="sv-SE" sz="2800" dirty="0"/>
              <a:t>Tre fiskefilmer och 12 bildserier gjordes</a:t>
            </a:r>
          </a:p>
          <a:p>
            <a:r>
              <a:rPr lang="sv-SE" sz="2800" dirty="0"/>
              <a:t>Lättmetallbio byggdes upp på Rikslantbruksmötet i </a:t>
            </a:r>
            <a:r>
              <a:rPr lang="sv-SE" sz="2800" dirty="0" smtClean="0"/>
              <a:t>Jönköping, där </a:t>
            </a:r>
            <a:r>
              <a:rPr lang="sv-SE" sz="2800" dirty="0"/>
              <a:t>30-talet filmer visades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65104"/>
            <a:ext cx="3789581" cy="237626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05" y="4067134"/>
            <a:ext cx="4813703" cy="2674234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12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v-SE" dirty="0" err="1" smtClean="0"/>
              <a:t>SoL</a:t>
            </a:r>
            <a:r>
              <a:rPr lang="sv-SE" dirty="0" smtClean="0"/>
              <a:t>-Film </a:t>
            </a:r>
            <a:r>
              <a:rPr lang="sv-SE" dirty="0"/>
              <a:t>under 1960 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32820"/>
            <a:ext cx="8229600" cy="2911054"/>
          </a:xfrm>
        </p:spPr>
        <p:txBody>
          <a:bodyPr>
            <a:normAutofit/>
          </a:bodyPr>
          <a:lstStyle/>
          <a:p>
            <a:r>
              <a:rPr lang="sv-SE" dirty="0"/>
              <a:t>Statliga anslag fram till 1967</a:t>
            </a:r>
          </a:p>
          <a:p>
            <a:r>
              <a:rPr lang="sv-SE" dirty="0"/>
              <a:t>Statens lantbruksinformation tog över och beviljade endast öronmärkta bidrag</a:t>
            </a:r>
          </a:p>
          <a:p>
            <a:r>
              <a:rPr lang="sv-SE" dirty="0"/>
              <a:t>Rådgivningen omstrukturerades – färre medlemmar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72" y="4060846"/>
            <a:ext cx="3635896" cy="263257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67342" y="3646429"/>
            <a:ext cx="4906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Skolorna blev räddningen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Föreningen gjorde många lyckade filmer och </a:t>
            </a:r>
            <a:r>
              <a:rPr lang="sv-SE" sz="3200" dirty="0" smtClean="0"/>
              <a:t>bild-serier </a:t>
            </a:r>
            <a:r>
              <a:rPr lang="sv-SE" sz="3200" dirty="0"/>
              <a:t>bl.a. Gäddan (</a:t>
            </a:r>
            <a:r>
              <a:rPr lang="sv-SE" sz="3200" dirty="0" smtClean="0"/>
              <a:t>pris-</a:t>
            </a:r>
            <a:r>
              <a:rPr lang="sv-SE" sz="3200" dirty="0" err="1" smtClean="0"/>
              <a:t>belönt</a:t>
            </a:r>
            <a:r>
              <a:rPr lang="sv-SE" sz="3200" dirty="0"/>
              <a:t>) och Bort med flyghavre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58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SoL</a:t>
            </a:r>
            <a:r>
              <a:rPr lang="sv-SE" dirty="0" smtClean="0"/>
              <a:t>-Film </a:t>
            </a:r>
            <a:r>
              <a:rPr lang="sv-SE" dirty="0"/>
              <a:t>under 1970-talet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50904"/>
            <a:ext cx="8229600" cy="1378662"/>
          </a:xfrm>
        </p:spPr>
        <p:txBody>
          <a:bodyPr/>
          <a:lstStyle/>
          <a:p>
            <a:r>
              <a:rPr lang="sv-SE" dirty="0"/>
              <a:t>Det internationella utbytet fortsatte</a:t>
            </a:r>
          </a:p>
          <a:p>
            <a:r>
              <a:rPr lang="sv-SE" dirty="0"/>
              <a:t>Bildserierna gick bra att sälja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8" y="2878566"/>
            <a:ext cx="3824252" cy="225777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852936"/>
            <a:ext cx="3508800" cy="23417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600" y="4290493"/>
            <a:ext cx="3508800" cy="2502567"/>
          </a:xfrm>
          <a:prstGeom prst="rect">
            <a:avLst/>
          </a:prstGeom>
        </p:spPr>
      </p:pic>
      <p:grpSp>
        <p:nvGrpSpPr>
          <p:cNvPr id="7" name="Grupp 6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61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1980-talet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6794" y="1340768"/>
            <a:ext cx="8229600" cy="4525963"/>
          </a:xfrm>
        </p:spPr>
        <p:txBody>
          <a:bodyPr/>
          <a:lstStyle/>
          <a:p>
            <a:r>
              <a:rPr lang="sv-SE" dirty="0"/>
              <a:t>Bildserier dominerade produktionen</a:t>
            </a:r>
          </a:p>
          <a:p>
            <a:r>
              <a:rPr lang="sv-SE" dirty="0"/>
              <a:t>Filmerna blev allt dyrare att framställa</a:t>
            </a:r>
          </a:p>
          <a:p>
            <a:r>
              <a:rPr lang="sv-SE" dirty="0"/>
              <a:t>Skolorna var de största kunderna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24058"/>
            <a:ext cx="3508800" cy="207796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94" y="4024057"/>
            <a:ext cx="3534600" cy="2077967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27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4441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Exempel på filmer under </a:t>
            </a:r>
            <a:r>
              <a:rPr lang="sv-SE" dirty="0" smtClean="0"/>
              <a:t>de</a:t>
            </a:r>
            <a:br>
              <a:rPr lang="sv-SE" dirty="0" smtClean="0"/>
            </a:br>
            <a:r>
              <a:rPr lang="sv-SE" dirty="0" smtClean="0"/>
              <a:t>senaste 20 </a:t>
            </a:r>
            <a:r>
              <a:rPr lang="sv-SE" dirty="0"/>
              <a:t>åren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sv-SE" dirty="0"/>
              <a:t>Brand i häststall</a:t>
            </a:r>
          </a:p>
          <a:p>
            <a:r>
              <a:rPr lang="sv-SE" dirty="0"/>
              <a:t>Seminering av får</a:t>
            </a:r>
          </a:p>
          <a:p>
            <a:r>
              <a:rPr lang="sv-SE" dirty="0"/>
              <a:t>Exteriörbedömning av får</a:t>
            </a:r>
          </a:p>
          <a:p>
            <a:r>
              <a:rPr lang="sv-SE" dirty="0"/>
              <a:t>Dikalvsproduktion i Sverige</a:t>
            </a:r>
          </a:p>
          <a:p>
            <a:r>
              <a:rPr lang="sv-SE" dirty="0"/>
              <a:t>Dramatiska moment i djurskötseln</a:t>
            </a:r>
          </a:p>
          <a:p>
            <a:endParaRPr lang="sv-SE" dirty="0"/>
          </a:p>
        </p:txBody>
      </p:sp>
      <p:pic>
        <p:nvPicPr>
          <p:cNvPr id="4" name="Picture 4" descr="http://www.naturbruk.se/filebank/images/20090303$205258$img$0F61jIqtsL9MxAgmk0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32" y="4869160"/>
            <a:ext cx="71592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07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Nya filmer 2011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9176" cy="4929411"/>
          </a:xfrm>
        </p:spPr>
        <p:txBody>
          <a:bodyPr>
            <a:normAutofit/>
          </a:bodyPr>
          <a:lstStyle/>
          <a:p>
            <a:r>
              <a:rPr lang="sv-SE" i="1" dirty="0"/>
              <a:t>Dikalvsproduktion i Sverige</a:t>
            </a:r>
            <a:r>
              <a:rPr lang="sv-SE" dirty="0"/>
              <a:t> </a:t>
            </a:r>
          </a:p>
          <a:p>
            <a:r>
              <a:rPr lang="sv-SE" i="1" dirty="0"/>
              <a:t>Permanenta elstängsel</a:t>
            </a:r>
            <a:r>
              <a:rPr lang="sv-SE" dirty="0"/>
              <a:t> </a:t>
            </a:r>
          </a:p>
          <a:p>
            <a:r>
              <a:rPr lang="sv-SE" i="1" dirty="0"/>
              <a:t>Livsmedelslokaler</a:t>
            </a:r>
            <a:endParaRPr lang="sv-SE" dirty="0"/>
          </a:p>
          <a:p>
            <a:r>
              <a:rPr lang="sv-SE" i="1" dirty="0"/>
              <a:t>Hullbedömning av svin</a:t>
            </a:r>
            <a:r>
              <a:rPr lang="sv-SE" dirty="0"/>
              <a:t> (Svenska </a:t>
            </a:r>
            <a:r>
              <a:rPr lang="sv-SE" dirty="0" err="1"/>
              <a:t>Pig</a:t>
            </a:r>
            <a:r>
              <a:rPr lang="sv-SE" dirty="0"/>
              <a:t>)</a:t>
            </a:r>
          </a:p>
          <a:p>
            <a:r>
              <a:rPr lang="sv-SE" i="1" dirty="0"/>
              <a:t>Lamningshjälp</a:t>
            </a:r>
            <a:r>
              <a:rPr lang="sv-SE" dirty="0"/>
              <a:t> (Djurhälsovården)</a:t>
            </a:r>
          </a:p>
        </p:txBody>
      </p:sp>
      <p:pic>
        <p:nvPicPr>
          <p:cNvPr id="3074" name="Picture 2" descr="http://www.naturbruk.se/filebank/images/20110326$143003$img$1GQjzM6so4YeCF5j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97137"/>
            <a:ext cx="6120680" cy="26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01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filmer 2012 – 15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468760"/>
          </a:xfrm>
        </p:spPr>
        <p:txBody>
          <a:bodyPr/>
          <a:lstStyle/>
          <a:p>
            <a:r>
              <a:rPr lang="sv-SE" dirty="0"/>
              <a:t>Bättre hästhållning finansierad av Jordbruksverket</a:t>
            </a:r>
          </a:p>
        </p:txBody>
      </p:sp>
      <p:pic>
        <p:nvPicPr>
          <p:cNvPr id="1026" name="Picture 2" descr="C:\Users\Göran\Pictures\turrid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90633"/>
            <a:ext cx="4032448" cy="270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87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lägga ner </a:t>
            </a:r>
            <a:r>
              <a:rPr lang="sv-SE" dirty="0" err="1" smtClean="0"/>
              <a:t>SoL</a:t>
            </a:r>
            <a:r>
              <a:rPr lang="sv-SE" dirty="0" smtClean="0"/>
              <a:t>-Film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600200"/>
            <a:ext cx="7632848" cy="4525963"/>
          </a:xfrm>
        </p:spPr>
        <p:txBody>
          <a:bodyPr/>
          <a:lstStyle/>
          <a:p>
            <a:r>
              <a:rPr lang="sv-SE" dirty="0"/>
              <a:t>Tiden har </a:t>
            </a:r>
            <a:r>
              <a:rPr lang="sv-SE" dirty="0" smtClean="0"/>
              <a:t>förändrats, </a:t>
            </a:r>
            <a:r>
              <a:rPr lang="sv-SE" dirty="0"/>
              <a:t>man filmar själv i skolorna</a:t>
            </a:r>
          </a:p>
          <a:p>
            <a:r>
              <a:rPr lang="sv-SE" dirty="0"/>
              <a:t>Nya läromedel som ligger på webben och innehåller film </a:t>
            </a:r>
            <a:r>
              <a:rPr lang="sv-SE" dirty="0" smtClean="0"/>
              <a:t>och </a:t>
            </a:r>
            <a:r>
              <a:rPr lang="sv-SE" dirty="0"/>
              <a:t>bilder</a:t>
            </a:r>
          </a:p>
          <a:p>
            <a:r>
              <a:rPr lang="sv-SE" dirty="0"/>
              <a:t>Nya distributionsformer</a:t>
            </a:r>
          </a:p>
          <a:p>
            <a:r>
              <a:rPr lang="sv-SE" dirty="0"/>
              <a:t>Vikande intresse från medlemmarna</a:t>
            </a:r>
          </a:p>
          <a:p>
            <a:r>
              <a:rPr lang="sv-SE" dirty="0"/>
              <a:t>Lättillgängliga filmer på nätet</a:t>
            </a:r>
          </a:p>
          <a:p>
            <a:r>
              <a:rPr lang="sv-SE" dirty="0"/>
              <a:t>Inte lyckats nå nya målgrupper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9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</a:t>
            </a:r>
            <a:r>
              <a:rPr lang="sv-SE" dirty="0" smtClean="0"/>
              <a:t>nu?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2291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/>
              <a:t>SoL</a:t>
            </a:r>
            <a:r>
              <a:rPr lang="sv-SE" dirty="0" smtClean="0"/>
              <a:t>-Films </a:t>
            </a:r>
            <a:r>
              <a:rPr lang="sv-SE" dirty="0"/>
              <a:t>filmer och övrigt material lämnas till </a:t>
            </a:r>
            <a:r>
              <a:rPr lang="sv-SE" dirty="0" smtClean="0"/>
              <a:t>Centrum </a:t>
            </a:r>
            <a:r>
              <a:rPr lang="sv-SE" dirty="0"/>
              <a:t>för </a:t>
            </a:r>
            <a:r>
              <a:rPr lang="sv-SE" dirty="0" smtClean="0"/>
              <a:t>Näringslivshistoria</a:t>
            </a:r>
            <a:endParaRPr lang="sv-SE" dirty="0"/>
          </a:p>
          <a:p>
            <a:r>
              <a:rPr lang="sv-SE" dirty="0"/>
              <a:t>De medel som föreningen har i kassan lämnas till Naturbruksskolornas förening för att stödja </a:t>
            </a:r>
            <a:r>
              <a:rPr lang="sv-SE" dirty="0" smtClean="0"/>
              <a:t>läromedelsutveckling</a:t>
            </a:r>
            <a:endParaRPr lang="sv-SE" dirty="0"/>
          </a:p>
          <a:p>
            <a:r>
              <a:rPr lang="sv-SE" dirty="0"/>
              <a:t>De filmer som fortfarande kan vara aktuella finns i lager hos distributören </a:t>
            </a:r>
            <a:r>
              <a:rPr lang="sv-SE" dirty="0" err="1"/>
              <a:t>Beco</a:t>
            </a:r>
            <a:r>
              <a:rPr lang="sv-SE" dirty="0"/>
              <a:t> media som får rättigheterna att kopiera och sälja föreningens filmer</a:t>
            </a:r>
          </a:p>
          <a:p>
            <a:r>
              <a:rPr lang="sv-SE" dirty="0"/>
              <a:t>Ett antal filmer kommer att läggas ut på YouTube</a:t>
            </a:r>
          </a:p>
          <a:p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73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" y="3215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v-SE" dirty="0"/>
              <a:t>Skogs- och Lantbruksfilm</a:t>
            </a:r>
            <a:br>
              <a:rPr lang="sv-SE" dirty="0"/>
            </a:br>
            <a:r>
              <a:rPr lang="sv-SE" dirty="0"/>
              <a:t>startades 1937</a:t>
            </a:r>
          </a:p>
        </p:txBody>
      </p:sp>
      <p:sp>
        <p:nvSpPr>
          <p:cNvPr id="4" name="Rektangel 3"/>
          <p:cNvSpPr/>
          <p:nvPr/>
        </p:nvSpPr>
        <p:spPr>
          <a:xfrm>
            <a:off x="539552" y="123644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Professor G. Torstensson, Ultuna upplyser Kungliga Lantbruksstyrelsen  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Att vissa firmor, speciellt konstgödselfirmor, bedriver en filmpropaganda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b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som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icke i allo kan accepteras.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Den överensstämmer  icke med de resultat, som den officiella 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försöks-verksamheten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kommit till.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I filmer med helt neutrala rubriker smusslas ensidig konstgödselpropaganda 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b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på 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ett för okritiska åskådare nästan omärkligt sätt.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All dylik filmtrafik bör stävjas. Den film, som visas på 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hushållningssällskaps-kurser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, i skolor, alltså mer eller mindre officiellt, skall vara censurerad av Lantbruksstyrelsen och vederbörande rekvirenter skola upplysas härom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v-SE" dirty="0"/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25" y="4584575"/>
            <a:ext cx="2563291" cy="198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t="2433" r="46643"/>
          <a:stretch/>
        </p:blipFill>
        <p:spPr>
          <a:xfrm>
            <a:off x="6156176" y="4306163"/>
            <a:ext cx="936104" cy="2259665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7448" y="286659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/>
              <a:t>Var hittar jag länkar till </a:t>
            </a:r>
            <a:r>
              <a:rPr lang="sv-SE" dirty="0" smtClean="0"/>
              <a:t>filmerna?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800" dirty="0" smtClean="0"/>
              <a:t>naturbruk.se/</a:t>
            </a:r>
            <a:r>
              <a:rPr lang="sv-SE" sz="2800" dirty="0" err="1" smtClean="0"/>
              <a:t>SoL</a:t>
            </a:r>
            <a:r>
              <a:rPr lang="sv-SE" sz="2800" dirty="0" smtClean="0"/>
              <a:t>-Film</a:t>
            </a:r>
            <a:endParaRPr lang="sv-SE" sz="2800" dirty="0"/>
          </a:p>
          <a:p>
            <a:pPr marL="0" indent="0" algn="ctr">
              <a:buNone/>
            </a:pPr>
            <a:r>
              <a:rPr lang="sv-SE" sz="2800" dirty="0" smtClean="0"/>
              <a:t>LRF </a:t>
            </a:r>
            <a:r>
              <a:rPr lang="sv-SE" sz="2800" dirty="0"/>
              <a:t>historiska hemsida</a:t>
            </a:r>
          </a:p>
          <a:p>
            <a:pPr marL="0" indent="0" algn="ctr">
              <a:buNone/>
            </a:pPr>
            <a:r>
              <a:rPr lang="sv-SE" sz="2800" dirty="0" smtClean="0"/>
              <a:t>YouTube: Föreningen </a:t>
            </a:r>
            <a:r>
              <a:rPr lang="sv-SE" sz="2800" dirty="0" err="1" smtClean="0"/>
              <a:t>SoL</a:t>
            </a:r>
            <a:r>
              <a:rPr lang="sv-SE" sz="2800" dirty="0" smtClean="0"/>
              <a:t>-Film</a:t>
            </a:r>
          </a:p>
          <a:p>
            <a:pPr marL="0" indent="0" algn="ctr">
              <a:buNone/>
            </a:pPr>
            <a:r>
              <a:rPr lang="sv-SE" sz="2800" dirty="0"/>
              <a:t>KSLA</a:t>
            </a:r>
          </a:p>
          <a:p>
            <a:pPr marL="0" indent="0" algn="ctr">
              <a:buNone/>
            </a:pPr>
            <a:r>
              <a:rPr lang="sv-SE" sz="2800" dirty="0" smtClean="0"/>
              <a:t>ingen </a:t>
            </a:r>
            <a:r>
              <a:rPr lang="sv-SE" sz="2800" dirty="0" err="1" smtClean="0"/>
              <a:t>SoL</a:t>
            </a:r>
            <a:r>
              <a:rPr lang="sv-SE" sz="2800" dirty="0" smtClean="0"/>
              <a:t>-Film</a:t>
            </a:r>
            <a:endParaRPr lang="sv-SE" sz="2800" dirty="0"/>
          </a:p>
        </p:txBody>
      </p:sp>
      <p:pic>
        <p:nvPicPr>
          <p:cNvPr id="2050" name="Picture 2" descr="http://www.naturbruk.se/filebank/images/20110326$103659$img$l50sWXF0Wp96qQ3CgNQ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3237107"/>
            <a:ext cx="9163503" cy="36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32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6064" y="255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 </a:t>
            </a:r>
            <a:br>
              <a:rPr lang="sv-SE" dirty="0"/>
            </a:br>
            <a:r>
              <a:rPr lang="sv-SE" sz="3600" b="1" dirty="0"/>
              <a:t>Föreningen </a:t>
            </a:r>
            <a:r>
              <a:rPr lang="sv-SE" sz="3600" b="1" dirty="0" smtClean="0"/>
              <a:t>Skogs- </a:t>
            </a:r>
            <a:r>
              <a:rPr lang="sv-SE" sz="3600" b="1" dirty="0"/>
              <a:t>och Lantbruksfilm</a:t>
            </a:r>
            <a:r>
              <a:rPr lang="sv-SE" b="1" u="sng" dirty="0"/>
              <a:t/>
            </a:r>
            <a:br>
              <a:rPr lang="sv-SE" b="1" u="sng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87268"/>
            <a:ext cx="2625865" cy="190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69" y="5223413"/>
            <a:ext cx="2501627" cy="14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8" r="-88"/>
          <a:stretch/>
        </p:blipFill>
        <p:spPr bwMode="auto">
          <a:xfrm>
            <a:off x="611560" y="4941168"/>
            <a:ext cx="2403946" cy="180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475341"/>
            <a:ext cx="2410966" cy="16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859718" y="1325312"/>
            <a:ext cx="742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Anskaffande och produktion av bildmaterial/film m</a:t>
            </a:r>
            <a:r>
              <a:rPr lang="sv-SE" dirty="0" smtClean="0"/>
              <a:t>. m</a:t>
            </a:r>
            <a:r>
              <a:rPr lang="sv-SE" dirty="0"/>
              <a:t>. inom jordbruk, skog, trädgård, fiske, natur och miljö, hem och hushåll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7"/>
          <a:srcRect l="21437" t="27453" r="20091" b="30548"/>
          <a:stretch/>
        </p:blipFill>
        <p:spPr>
          <a:xfrm>
            <a:off x="3558748" y="3680920"/>
            <a:ext cx="2292438" cy="2428813"/>
          </a:xfrm>
          <a:prstGeom prst="rect">
            <a:avLst/>
          </a:prstGeom>
        </p:spPr>
      </p:pic>
      <p:grpSp>
        <p:nvGrpSpPr>
          <p:cNvPr id="12" name="Grupp 11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50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första åren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256584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Book Antiqua" panose="02040602050305030304" pitchFamily="18" charset="0"/>
              </a:rPr>
              <a:t>Det gällde att försörja Sverige med mat så filmproduktionen blev högt prioriterad</a:t>
            </a:r>
          </a:p>
          <a:p>
            <a:r>
              <a:rPr lang="sv-SE" sz="2800" dirty="0">
                <a:latin typeface="Book Antiqua" panose="02040602050305030304" pitchFamily="18" charset="0"/>
              </a:rPr>
              <a:t>Filmade stumfilm med textsnuttar</a:t>
            </a:r>
          </a:p>
          <a:p>
            <a:r>
              <a:rPr lang="sv-SE" sz="2800" dirty="0">
                <a:latin typeface="Book Antiqua" panose="02040602050305030304" pitchFamily="18" charset="0"/>
              </a:rPr>
              <a:t>1941 Färgfilmsprojekt med filmerna</a:t>
            </a:r>
          </a:p>
          <a:p>
            <a:pPr marL="0" indent="0">
              <a:buNone/>
            </a:pPr>
            <a:r>
              <a:rPr lang="sv-SE" sz="2800" dirty="0">
                <a:latin typeface="Book Antiqua" panose="02040602050305030304" pitchFamily="18" charset="0"/>
              </a:rPr>
              <a:t>Gengastraktorns skötsel	klar 1944</a:t>
            </a:r>
          </a:p>
          <a:p>
            <a:pPr marL="0" indent="0">
              <a:buNone/>
            </a:pPr>
            <a:r>
              <a:rPr lang="sv-SE" sz="2800" dirty="0">
                <a:latin typeface="Book Antiqua" panose="02040602050305030304" pitchFamily="18" charset="0"/>
              </a:rPr>
              <a:t>Spånadslin Svensk Oljeväxtodling, Moden fårskötsel, Svenska beten, Vårbruk, Köksväxtodling, Norrländsk slåttervallodling, Söråker - Norrlands trädgårdsskola, Norrländsk myrodling, Till </a:t>
            </a:r>
            <a:r>
              <a:rPr lang="sv-SE" sz="2800" dirty="0" err="1">
                <a:latin typeface="Book Antiqua" panose="02040602050305030304" pitchFamily="18" charset="0"/>
              </a:rPr>
              <a:t>Fulufjällets</a:t>
            </a:r>
            <a:r>
              <a:rPr lang="sv-SE" sz="2800" dirty="0">
                <a:latin typeface="Book Antiqua" panose="02040602050305030304" pitchFamily="18" charset="0"/>
              </a:rPr>
              <a:t> </a:t>
            </a:r>
            <a:r>
              <a:rPr lang="sv-SE" sz="2800" dirty="0" err="1">
                <a:latin typeface="Book Antiqua" panose="02040602050305030304" pitchFamily="18" charset="0"/>
              </a:rPr>
              <a:t>sambeten</a:t>
            </a:r>
            <a:r>
              <a:rPr lang="sv-SE" sz="2800" dirty="0">
                <a:latin typeface="Book Antiqua" panose="02040602050305030304" pitchFamily="18" charset="0"/>
              </a:rPr>
              <a:t>, </a:t>
            </a:r>
            <a:r>
              <a:rPr lang="sv-SE" sz="2800" dirty="0" err="1">
                <a:latin typeface="Book Antiqua" panose="02040602050305030304" pitchFamily="18" charset="0"/>
              </a:rPr>
              <a:t>Wången</a:t>
            </a:r>
            <a:endParaRPr lang="sv-SE" sz="2800" dirty="0">
              <a:latin typeface="Book Antiqua" panose="0204060205030503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92696"/>
            <a:ext cx="1604864" cy="1873303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2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Wången</a:t>
            </a:r>
            <a:r>
              <a:rPr lang="sv-SE" dirty="0"/>
              <a:t> föreningens mest långlivade film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74242"/>
            <a:ext cx="8229600" cy="4525963"/>
          </a:xfrm>
        </p:spPr>
        <p:txBody>
          <a:bodyPr/>
          <a:lstStyle/>
          <a:p>
            <a:r>
              <a:rPr lang="sv-SE" dirty="0"/>
              <a:t>I </a:t>
            </a:r>
            <a:r>
              <a:rPr lang="sv-SE" dirty="0" err="1" smtClean="0"/>
              <a:t>SoL</a:t>
            </a:r>
            <a:r>
              <a:rPr lang="sv-SE" dirty="0" smtClean="0"/>
              <a:t>-Films </a:t>
            </a:r>
            <a:r>
              <a:rPr lang="sv-SE" dirty="0"/>
              <a:t>katalog 1943 - 1980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068960"/>
            <a:ext cx="4824669" cy="2715709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94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vände man sig </a:t>
            </a:r>
            <a:r>
              <a:rPr lang="sv-SE" dirty="0" smtClean="0"/>
              <a:t>till?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Uthyrning av filmer </a:t>
            </a:r>
            <a:r>
              <a:rPr lang="sv-SE" dirty="0" smtClean="0"/>
              <a:t>till</a:t>
            </a:r>
            <a:br>
              <a:rPr lang="sv-SE" dirty="0" smtClean="0"/>
            </a:br>
            <a:r>
              <a:rPr lang="sv-SE" dirty="0" smtClean="0"/>
              <a:t>Rådgivare</a:t>
            </a:r>
            <a:r>
              <a:rPr lang="sv-SE" dirty="0"/>
              <a:t>, Skolor</a:t>
            </a:r>
            <a:r>
              <a:rPr lang="sv-SE" dirty="0" smtClean="0"/>
              <a:t>,</a:t>
            </a:r>
            <a:br>
              <a:rPr lang="sv-SE" dirty="0" smtClean="0"/>
            </a:br>
            <a:r>
              <a:rPr lang="sv-SE" dirty="0" smtClean="0"/>
              <a:t>Organisationer</a:t>
            </a:r>
            <a:endParaRPr lang="sv-SE" dirty="0"/>
          </a:p>
          <a:p>
            <a:r>
              <a:rPr lang="sv-SE" dirty="0"/>
              <a:t>Under </a:t>
            </a:r>
            <a:r>
              <a:rPr lang="sv-SE" dirty="0" smtClean="0"/>
              <a:t>40- </a:t>
            </a:r>
            <a:r>
              <a:rPr lang="sv-SE" dirty="0"/>
              <a:t>och </a:t>
            </a:r>
            <a:r>
              <a:rPr lang="sv-SE" dirty="0" smtClean="0"/>
              <a:t>50-talet </a:t>
            </a:r>
            <a:r>
              <a:rPr lang="sv-SE" dirty="0"/>
              <a:t>fram till 1964 fördes en noggrann visningsstatistik </a:t>
            </a:r>
          </a:p>
          <a:p>
            <a:r>
              <a:rPr lang="sv-SE" dirty="0"/>
              <a:t>1950 hade man </a:t>
            </a:r>
            <a:r>
              <a:rPr lang="sv-SE" dirty="0" smtClean="0"/>
              <a:t>3 000 </a:t>
            </a:r>
            <a:r>
              <a:rPr lang="sv-SE" dirty="0"/>
              <a:t>visningar för 119 000 åskådare främst lantbrukare och elever på lantbruksskolor och skogsbruksskolor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196752"/>
            <a:ext cx="2890977" cy="1889013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8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255452"/>
            <a:ext cx="7920880" cy="4525963"/>
          </a:xfrm>
        </p:spPr>
        <p:txBody>
          <a:bodyPr/>
          <a:lstStyle/>
          <a:p>
            <a:r>
              <a:rPr lang="sv-SE" dirty="0"/>
              <a:t>Statsanslag på 30 000 kr fast</a:t>
            </a:r>
          </a:p>
          <a:p>
            <a:r>
              <a:rPr lang="sv-SE" dirty="0"/>
              <a:t>PÅ </a:t>
            </a:r>
            <a:r>
              <a:rPr lang="sv-SE" dirty="0" smtClean="0"/>
              <a:t>1950-talet </a:t>
            </a:r>
            <a:r>
              <a:rPr lang="sv-SE" dirty="0"/>
              <a:t>kom Skogsfilmsprogrammet med  250 000 kr 1953</a:t>
            </a:r>
          </a:p>
          <a:p>
            <a:r>
              <a:rPr lang="sv-SE" dirty="0"/>
              <a:t>Sponsring började dyka upp redan på 40-talet</a:t>
            </a:r>
          </a:p>
          <a:p>
            <a:r>
              <a:rPr lang="sv-SE" dirty="0"/>
              <a:t>Försäljning av film började på allvar på 50-talet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708002"/>
            <a:ext cx="2886528" cy="2054227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2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573" y="755365"/>
            <a:ext cx="6419056" cy="936104"/>
          </a:xfrm>
        </p:spPr>
        <p:txBody>
          <a:bodyPr/>
          <a:lstStyle/>
          <a:p>
            <a:r>
              <a:rPr lang="sv-SE" dirty="0"/>
              <a:t>Internationella kontakter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573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Början på 50-talet Nordiskt samarbete</a:t>
            </a:r>
          </a:p>
          <a:p>
            <a:r>
              <a:rPr lang="sv-SE" sz="2800" dirty="0"/>
              <a:t>Tillsammans gjorde de nordiska länderna </a:t>
            </a:r>
            <a:r>
              <a:rPr lang="sv-SE" sz="2800" dirty="0" smtClean="0"/>
              <a:t>en</a:t>
            </a:r>
            <a:br>
              <a:rPr lang="sv-SE" sz="2800" dirty="0" smtClean="0"/>
            </a:br>
            <a:r>
              <a:rPr lang="sv-SE" sz="2800" dirty="0" smtClean="0"/>
              <a:t>film </a:t>
            </a:r>
            <a:r>
              <a:rPr lang="sv-SE" sz="2800" dirty="0"/>
              <a:t>som finansierades av  </a:t>
            </a:r>
            <a:r>
              <a:rPr lang="sv-SE" sz="2800" dirty="0" smtClean="0"/>
              <a:t>Marshallhjälpen</a:t>
            </a:r>
            <a:br>
              <a:rPr lang="sv-SE" sz="2800" dirty="0" smtClean="0"/>
            </a:br>
            <a:r>
              <a:rPr lang="sv-SE" sz="2800" dirty="0" smtClean="0"/>
              <a:t>”</a:t>
            </a:r>
            <a:r>
              <a:rPr lang="sv-SE" sz="2800" dirty="0"/>
              <a:t>Bland farmare i Mellanvästern</a:t>
            </a:r>
            <a:r>
              <a:rPr lang="sv-SE" sz="2800" dirty="0" smtClean="0"/>
              <a:t>”, </a:t>
            </a:r>
            <a:r>
              <a:rPr lang="sv-SE" sz="2800" dirty="0"/>
              <a:t>där </a:t>
            </a:r>
            <a:r>
              <a:rPr lang="sv-SE" sz="2800" dirty="0" smtClean="0"/>
              <a:t>speakern</a:t>
            </a:r>
            <a:br>
              <a:rPr lang="sv-SE" sz="2800" dirty="0" smtClean="0"/>
            </a:br>
            <a:r>
              <a:rPr lang="sv-SE" sz="2800" dirty="0" smtClean="0"/>
              <a:t>bl. a</a:t>
            </a:r>
            <a:r>
              <a:rPr lang="sv-SE" sz="2800" dirty="0"/>
              <a:t>. sa om </a:t>
            </a:r>
            <a:r>
              <a:rPr lang="sv-SE" sz="2800" dirty="0" smtClean="0"/>
              <a:t>skulltorkning, </a:t>
            </a:r>
            <a:r>
              <a:rPr lang="sv-SE" sz="2800" dirty="0"/>
              <a:t>att den </a:t>
            </a:r>
            <a:r>
              <a:rPr lang="sv-SE" sz="2800" dirty="0" smtClean="0"/>
              <a:t>metoden</a:t>
            </a:r>
            <a:br>
              <a:rPr lang="sv-SE" sz="2800" dirty="0" smtClean="0"/>
            </a:br>
            <a:r>
              <a:rPr lang="sv-SE" sz="2800" dirty="0" smtClean="0"/>
              <a:t>kanske </a:t>
            </a:r>
            <a:r>
              <a:rPr lang="sv-SE" sz="2800" dirty="0"/>
              <a:t>kan komma att användas även hos oss.</a:t>
            </a:r>
          </a:p>
          <a:p>
            <a:pPr lvl="1"/>
            <a:r>
              <a:rPr lang="sv-SE" sz="2400" dirty="0"/>
              <a:t>Gunnar Torstenson hade inte mycket till övers för dessa nymodigheter </a:t>
            </a:r>
          </a:p>
          <a:p>
            <a:r>
              <a:rPr lang="sv-SE" sz="2800" dirty="0"/>
              <a:t>Guldaxet vid den första Agrarfestivalen i Rom för filmen Sterilitet – Hälsokontroll</a:t>
            </a:r>
          </a:p>
          <a:p>
            <a:r>
              <a:rPr lang="sv-SE" sz="2800" dirty="0"/>
              <a:t>Detta var den första i en lång rad av utmärkelser som filmer producerade av </a:t>
            </a:r>
            <a:r>
              <a:rPr lang="sv-SE" sz="2800" dirty="0" err="1" smtClean="0"/>
              <a:t>SoL</a:t>
            </a:r>
            <a:r>
              <a:rPr lang="sv-SE" sz="2800" dirty="0" smtClean="0"/>
              <a:t>-Film </a:t>
            </a:r>
            <a:r>
              <a:rPr lang="sv-SE" sz="2800" dirty="0"/>
              <a:t>fått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651753"/>
            <a:ext cx="1754400" cy="2759900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0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581844"/>
            <a:ext cx="4762872" cy="533562"/>
          </a:xfrm>
        </p:spPr>
        <p:txBody>
          <a:bodyPr>
            <a:normAutofit fontScale="90000"/>
          </a:bodyPr>
          <a:lstStyle/>
          <a:p>
            <a:r>
              <a:rPr lang="sv-SE" dirty="0"/>
              <a:t>Arbetet går vidare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Föreningen översatte många </a:t>
            </a:r>
            <a:r>
              <a:rPr lang="sv-SE" dirty="0" smtClean="0"/>
              <a:t>filmer</a:t>
            </a:r>
            <a:br>
              <a:rPr lang="sv-SE" dirty="0" smtClean="0"/>
            </a:br>
            <a:r>
              <a:rPr lang="sv-SE" dirty="0" smtClean="0"/>
              <a:t>som </a:t>
            </a:r>
            <a:r>
              <a:rPr lang="sv-SE" dirty="0"/>
              <a:t>man fick från USA (Marshallhjälpen)</a:t>
            </a:r>
          </a:p>
          <a:p>
            <a:r>
              <a:rPr lang="sv-SE" dirty="0"/>
              <a:t>LRF blev medlem 1954</a:t>
            </a:r>
          </a:p>
          <a:p>
            <a:r>
              <a:rPr lang="sv-SE" dirty="0"/>
              <a:t>Filmen Gröna Tröjan blev den första egentliga skolfilmen</a:t>
            </a:r>
          </a:p>
          <a:p>
            <a:r>
              <a:rPr lang="sv-SE" dirty="0" smtClean="0"/>
              <a:t>Den </a:t>
            </a:r>
            <a:r>
              <a:rPr lang="sv-SE" dirty="0"/>
              <a:t>första </a:t>
            </a:r>
            <a:r>
              <a:rPr lang="sv-SE" dirty="0" smtClean="0"/>
              <a:t>LRF-filmen </a:t>
            </a:r>
            <a:r>
              <a:rPr lang="sv-SE" dirty="0"/>
              <a:t>gjordes</a:t>
            </a:r>
          </a:p>
          <a:p>
            <a:r>
              <a:rPr lang="sv-SE" dirty="0"/>
              <a:t>1954 bildade storskogsbruket en egen intresseorganisation Skogsbrukets filmförening</a:t>
            </a:r>
          </a:p>
          <a:p>
            <a:r>
              <a:rPr lang="sv-SE" dirty="0"/>
              <a:t>Avtal mellan </a:t>
            </a:r>
            <a:r>
              <a:rPr lang="sv-SE" dirty="0" err="1" smtClean="0"/>
              <a:t>SoL</a:t>
            </a:r>
            <a:r>
              <a:rPr lang="sv-SE" dirty="0" smtClean="0"/>
              <a:t>-Film </a:t>
            </a:r>
            <a:r>
              <a:rPr lang="sv-SE" dirty="0"/>
              <a:t>och Lantbrukets tidskrifts AB (</a:t>
            </a:r>
            <a:r>
              <a:rPr lang="sv-SE" dirty="0" err="1" smtClean="0"/>
              <a:t>SoL</a:t>
            </a:r>
            <a:r>
              <a:rPr lang="sv-SE" dirty="0" smtClean="0"/>
              <a:t>-Film</a:t>
            </a:r>
            <a:r>
              <a:rPr lang="sv-SE" dirty="0"/>
              <a:t>) där föreningen äger filmerna som distribueras </a:t>
            </a:r>
            <a:r>
              <a:rPr lang="sv-SE" dirty="0" smtClean="0"/>
              <a:t>av</a:t>
            </a:r>
            <a:br>
              <a:rPr lang="sv-SE" dirty="0" smtClean="0"/>
            </a:br>
            <a:r>
              <a:rPr lang="sv-SE" dirty="0" err="1" smtClean="0"/>
              <a:t>SoL</a:t>
            </a:r>
            <a:r>
              <a:rPr lang="sv-SE" dirty="0" smtClean="0"/>
              <a:t>-Film </a:t>
            </a:r>
            <a:r>
              <a:rPr lang="sv-SE" dirty="0"/>
              <a:t>(AB)</a:t>
            </a:r>
          </a:p>
          <a:p>
            <a:r>
              <a:rPr lang="sv-SE" dirty="0"/>
              <a:t>Föreningen producerar allt </a:t>
            </a:r>
            <a:r>
              <a:rPr lang="sv-SE" dirty="0" smtClean="0"/>
              <a:t>färre</a:t>
            </a:r>
            <a:br>
              <a:rPr lang="sv-SE" dirty="0" smtClean="0"/>
            </a:br>
            <a:r>
              <a:rPr lang="sv-SE" dirty="0" smtClean="0"/>
              <a:t>filmer </a:t>
            </a:r>
            <a:r>
              <a:rPr lang="sv-SE" dirty="0"/>
              <a:t>i egen regi utan jobbar </a:t>
            </a:r>
            <a:r>
              <a:rPr lang="sv-SE" dirty="0" smtClean="0"/>
              <a:t>med</a:t>
            </a:r>
            <a:br>
              <a:rPr lang="sv-SE" dirty="0" smtClean="0"/>
            </a:br>
            <a:r>
              <a:rPr lang="sv-SE" dirty="0" smtClean="0"/>
              <a:t>beställningsuppdrag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653136"/>
            <a:ext cx="3508800" cy="2110133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35496" y="41086"/>
            <a:ext cx="9073008" cy="560924"/>
            <a:chOff x="35496" y="41086"/>
            <a:chExt cx="9073008" cy="56092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1086"/>
              <a:ext cx="1512168" cy="560924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41086"/>
              <a:ext cx="1512168" cy="56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5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476</Words>
  <Application>Microsoft Office PowerPoint</Application>
  <PresentationFormat>Bildspel på skärmen (4:3)</PresentationFormat>
  <Paragraphs>101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Office-tema</vt:lpstr>
      <vt:lpstr>SoL-Film 1937 - 2017</vt:lpstr>
      <vt:lpstr>Skogs- och Lantbruksfilm startades 1937</vt:lpstr>
      <vt:lpstr>  Föreningen Skogs- och Lantbruksfilm </vt:lpstr>
      <vt:lpstr>De första åren</vt:lpstr>
      <vt:lpstr>Wången föreningens mest långlivade film</vt:lpstr>
      <vt:lpstr>Vilka vände man sig till?</vt:lpstr>
      <vt:lpstr>Finansiering</vt:lpstr>
      <vt:lpstr>Internationella kontakter</vt:lpstr>
      <vt:lpstr>Arbetet går vidare</vt:lpstr>
      <vt:lpstr>Skolans behov av AV-hjälpmedel ökade</vt:lpstr>
      <vt:lpstr>Föreningens storhetstid</vt:lpstr>
      <vt:lpstr>SoL-Film under 1960 talet</vt:lpstr>
      <vt:lpstr>SoL-Film under 1970-talet</vt:lpstr>
      <vt:lpstr>1980-talet</vt:lpstr>
      <vt:lpstr>Exempel på filmer under de senaste 20 åren </vt:lpstr>
      <vt:lpstr>Nya filmer 2011 </vt:lpstr>
      <vt:lpstr>Nya filmer 2012 – 15 </vt:lpstr>
      <vt:lpstr>Varför lägga ner SoL-Film</vt:lpstr>
      <vt:lpstr>Vad händer nu?</vt:lpstr>
      <vt:lpstr>Var hittar jag länkar till filmerna?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SOL-film</dc:title>
  <dc:creator>Göran</dc:creator>
  <cp:lastModifiedBy>Ralph Engstrand</cp:lastModifiedBy>
  <cp:revision>41</cp:revision>
  <dcterms:created xsi:type="dcterms:W3CDTF">2011-04-03T14:26:16Z</dcterms:created>
  <dcterms:modified xsi:type="dcterms:W3CDTF">2017-03-16T12:43:15Z</dcterms:modified>
</cp:coreProperties>
</file>