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61" r:id="rId5"/>
    <p:sldId id="262" r:id="rId6"/>
    <p:sldId id="265" r:id="rId7"/>
    <p:sldId id="263" r:id="rId8"/>
    <p:sldId id="264" r:id="rId9"/>
    <p:sldId id="268" r:id="rId10"/>
    <p:sldId id="269" r:id="rId11"/>
    <p:sldId id="270" r:id="rId12"/>
    <p:sldId id="271" r:id="rId13"/>
    <p:sldId id="272" r:id="rId14"/>
    <p:sldId id="260" r:id="rId15"/>
    <p:sldId id="267" r:id="rId16"/>
    <p:sldId id="274" r:id="rId17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FAA4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23" autoAdjust="0"/>
  </p:normalViewPr>
  <p:slideViewPr>
    <p:cSldViewPr>
      <p:cViewPr varScale="1">
        <p:scale>
          <a:sx n="98" d="100"/>
          <a:sy n="98" d="100"/>
        </p:scale>
        <p:origin x="136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865E4-00E8-624B-A7B1-02B9903A65D2}" type="datetimeFigureOut">
              <a:rPr lang="sv-SE" smtClean="0"/>
              <a:t>2019-04-08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92AA2-7451-EE4C-9CE4-FEF321B3F1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848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FC5C9-EDE1-FC40-8AC1-0949836D9CDA}" type="datetimeFigureOut">
              <a:rPr lang="sv-SE" smtClean="0"/>
              <a:t>2019-04-08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4C979-45CC-0544-BB10-4A98859478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403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4C979-45CC-0544-BB10-4A988594787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9570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4C979-45CC-0544-BB10-4A988594787A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81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14586-FD2C-480A-876D-07A6FF18F666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9609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7DE52-58FE-449B-8A4C-7BFA56B0FCF5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34447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CCAC0-C4F0-4C65-9306-D5ED7E91AF48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80349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E5127-41FD-4B72-861A-5D8C596052F0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76333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E6748-0ECC-4648-AB7A-59269F12F3F1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41015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0CCC9-BD54-415B-8754-0864B8AB228D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20960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886D5-CEFD-4AEC-800E-701CE80BFB3D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15414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E3FE8-576D-4C42-B198-0498D3FAA558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05278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49172-5F4C-4F6A-971F-8FFFAC2FCFC3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768489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ECADB-DA54-4C57-9237-497FEC502F02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23658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81165-6EBD-4C66-AFF0-C69E25AD2523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3244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6C6E0C1-60B0-474B-ACC6-7C7AF8349DCA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  <p:pic>
        <p:nvPicPr>
          <p:cNvPr id="1031" name="Picture 7" descr="ung-ullbaggeh"/>
          <p:cNvPicPr>
            <a:picLocks noChangeAspect="1" noChangeArrowheads="1"/>
          </p:cNvPicPr>
          <p:nvPr userDrawn="1"/>
        </p:nvPicPr>
        <p:blipFill>
          <a:blip r:embed="rId13">
            <a:lum brigh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6983412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EFAA4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sv-SE" altLang="sv-SE" smtClean="0">
              <a:ea typeface="+mn-ea"/>
            </a:endParaRPr>
          </a:p>
        </p:txBody>
      </p:sp>
      <p:pic>
        <p:nvPicPr>
          <p:cNvPr id="1033" name="Picture 9" descr="ung-ullbaggeh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260350"/>
            <a:ext cx="1079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ung-ullbaggev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079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323850" y="260350"/>
            <a:ext cx="1081088" cy="863600"/>
          </a:xfrm>
          <a:prstGeom prst="rect">
            <a:avLst/>
          </a:prstGeom>
          <a:solidFill>
            <a:srgbClr val="AEFAA4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sv-SE" altLang="sv-SE" smtClean="0">
              <a:ea typeface="+mn-ea"/>
            </a:endParaRPr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7740650" y="260350"/>
            <a:ext cx="1079500" cy="863600"/>
          </a:xfrm>
          <a:prstGeom prst="rect">
            <a:avLst/>
          </a:prstGeom>
          <a:solidFill>
            <a:srgbClr val="AEFAA4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sv-SE" altLang="sv-SE" smtClean="0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7.emf"/><Relationship Id="rId18" Type="http://schemas.openxmlformats.org/officeDocument/2006/relationships/image" Target="../media/image8.emf"/><Relationship Id="rId3" Type="http://schemas.openxmlformats.org/officeDocument/2006/relationships/image" Target="../media/image29.emf"/><Relationship Id="rId7" Type="http://schemas.openxmlformats.org/officeDocument/2006/relationships/image" Target="../media/image19.emf"/><Relationship Id="rId12" Type="http://schemas.openxmlformats.org/officeDocument/2006/relationships/image" Target="../media/image26.emf"/><Relationship Id="rId17" Type="http://schemas.openxmlformats.org/officeDocument/2006/relationships/image" Target="../media/image7.emf"/><Relationship Id="rId2" Type="http://schemas.openxmlformats.org/officeDocument/2006/relationships/image" Target="../media/image28.emf"/><Relationship Id="rId16" Type="http://schemas.openxmlformats.org/officeDocument/2006/relationships/image" Target="../media/image6.emf"/><Relationship Id="rId20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25.emf"/><Relationship Id="rId5" Type="http://schemas.openxmlformats.org/officeDocument/2006/relationships/image" Target="../media/image30.emf"/><Relationship Id="rId15" Type="http://schemas.openxmlformats.org/officeDocument/2006/relationships/image" Target="../media/image18.emf"/><Relationship Id="rId10" Type="http://schemas.openxmlformats.org/officeDocument/2006/relationships/image" Target="../media/image23.emf"/><Relationship Id="rId19" Type="http://schemas.openxmlformats.org/officeDocument/2006/relationships/image" Target="../media/image9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Relationship Id="rId1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636838"/>
            <a:ext cx="8135937" cy="1008062"/>
          </a:xfrm>
        </p:spPr>
        <p:txBody>
          <a:bodyPr anchor="ctr"/>
          <a:lstStyle/>
          <a:p>
            <a:pPr eaLnBrk="1" hangingPunct="1"/>
            <a:r>
              <a:rPr lang="sv-SE" altLang="sv-SE" sz="4400" b="1" dirty="0" smtClean="0">
                <a:solidFill>
                  <a:srgbClr val="990000"/>
                </a:solidFill>
              </a:rPr>
              <a:t>Ung-Ullbaggestipendiet 2019</a:t>
            </a:r>
            <a:br>
              <a:rPr lang="sv-SE" altLang="sv-SE" sz="4400" b="1" dirty="0" smtClean="0">
                <a:solidFill>
                  <a:srgbClr val="990000"/>
                </a:solidFill>
              </a:rPr>
            </a:br>
            <a:r>
              <a:rPr lang="sv-SE" altLang="sv-SE" sz="1000" b="1" dirty="0">
                <a:solidFill>
                  <a:srgbClr val="990000"/>
                </a:solidFill>
              </a:rPr>
              <a:t/>
            </a:r>
            <a:br>
              <a:rPr lang="sv-SE" altLang="sv-SE" sz="1000" b="1" dirty="0">
                <a:solidFill>
                  <a:srgbClr val="990000"/>
                </a:solidFill>
              </a:rPr>
            </a:br>
            <a:r>
              <a:rPr lang="sv-SE" altLang="sv-SE" sz="4400" b="1" dirty="0">
                <a:solidFill>
                  <a:srgbClr val="990000"/>
                </a:solidFill>
              </a:rPr>
              <a:t>Vandringspris + 5.000 kr</a:t>
            </a:r>
            <a:endParaRPr lang="sv-SE" altLang="sv-SE" sz="4400" b="1" dirty="0" smtClean="0">
              <a:solidFill>
                <a:srgbClr val="99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227" y="4039873"/>
            <a:ext cx="6913562" cy="836612"/>
          </a:xfrm>
        </p:spPr>
        <p:txBody>
          <a:bodyPr/>
          <a:lstStyle/>
          <a:p>
            <a:pPr eaLnBrk="1" hangingPunct="1"/>
            <a:r>
              <a:rPr lang="sv-SE" altLang="sv-SE" sz="4000" b="1" dirty="0" smtClean="0">
                <a:solidFill>
                  <a:srgbClr val="990000"/>
                </a:solidFill>
              </a:rPr>
              <a:t>2 </a:t>
            </a:r>
            <a:r>
              <a:rPr lang="sv-SE" altLang="sv-SE" sz="4000" b="1" dirty="0" err="1" smtClean="0">
                <a:solidFill>
                  <a:srgbClr val="990000"/>
                </a:solidFill>
              </a:rPr>
              <a:t>st</a:t>
            </a:r>
            <a:r>
              <a:rPr lang="sv-SE" altLang="sv-SE" sz="4000" b="1" dirty="0" smtClean="0">
                <a:solidFill>
                  <a:srgbClr val="990000"/>
                </a:solidFill>
              </a:rPr>
              <a:t> 2:a-pris à 1.000 kr</a:t>
            </a:r>
          </a:p>
        </p:txBody>
      </p:sp>
      <p:pic>
        <p:nvPicPr>
          <p:cNvPr id="2052" name="Picture 9" descr="NF-Logo-f-web120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75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202238"/>
            <a:ext cx="2592288" cy="1009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sv-SE" altLang="sv-SE" sz="3600" b="1" dirty="0">
                <a:solidFill>
                  <a:srgbClr val="990000"/>
                </a:solidFill>
              </a:rPr>
              <a:t>De nominerade är</a:t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3600" b="1" dirty="0" smtClean="0">
                <a:solidFill>
                  <a:srgbClr val="990000"/>
                </a:solidFill>
              </a:rPr>
              <a:t>Det löser sig! UF</a:t>
            </a:r>
            <a:br>
              <a:rPr lang="sv-SE" altLang="sv-SE" sz="3600" b="1" dirty="0" smtClean="0">
                <a:solidFill>
                  <a:srgbClr val="990000"/>
                </a:solidFill>
              </a:rPr>
            </a:br>
            <a:r>
              <a:rPr lang="sv-SE" altLang="sv-SE" sz="2800" b="1" dirty="0" smtClean="0">
                <a:solidFill>
                  <a:srgbClr val="990000"/>
                </a:solidFill>
              </a:rPr>
              <a:t>Svalöfs gymnasium </a:t>
            </a:r>
            <a:endParaRPr lang="sv-SE" sz="2800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79387" y="5661248"/>
            <a:ext cx="8785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>
                <a:solidFill>
                  <a:srgbClr val="C00000"/>
                </a:solidFill>
              </a:rPr>
              <a:t>Här skapas podcasts med teman som berör ungdomar </a:t>
            </a:r>
            <a:r>
              <a:rPr lang="sv-SE" sz="2000" b="1" dirty="0" smtClean="0">
                <a:solidFill>
                  <a:srgbClr val="C00000"/>
                </a:solidFill>
              </a:rPr>
              <a:t>–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från </a:t>
            </a:r>
            <a:r>
              <a:rPr lang="sv-SE" sz="2000" b="1" dirty="0">
                <a:solidFill>
                  <a:srgbClr val="C00000"/>
                </a:solidFill>
              </a:rPr>
              <a:t>vardags-frågor till landsbygdens roll för </a:t>
            </a:r>
            <a:r>
              <a:rPr lang="sv-SE" sz="2000" b="1" dirty="0" smtClean="0">
                <a:solidFill>
                  <a:srgbClr val="C00000"/>
                </a:solidFill>
              </a:rPr>
              <a:t>omställning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till </a:t>
            </a:r>
            <a:r>
              <a:rPr lang="sv-SE" sz="2000" b="1" dirty="0">
                <a:solidFill>
                  <a:srgbClr val="C00000"/>
                </a:solidFill>
              </a:rPr>
              <a:t>ett hållbart </a:t>
            </a:r>
            <a:r>
              <a:rPr lang="sv-SE" sz="2000" b="1" dirty="0" smtClean="0">
                <a:solidFill>
                  <a:srgbClr val="C00000"/>
                </a:solidFill>
              </a:rPr>
              <a:t>samhälle</a:t>
            </a:r>
            <a:r>
              <a:rPr lang="sv-SE" sz="2000" b="1" dirty="0" smtClean="0">
                <a:solidFill>
                  <a:srgbClr val="C00000"/>
                </a:solidFill>
                <a:latin typeface="+mn-lt"/>
                <a:ea typeface="Lucida Grande"/>
                <a:cs typeface="Lucida Grande"/>
              </a:rPr>
              <a:t>.</a:t>
            </a:r>
            <a:endParaRPr lang="sv-SE" altLang="sv-SE" sz="20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842" y="1776216"/>
            <a:ext cx="3888314" cy="38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sv-SE" altLang="sv-SE" sz="3600" b="1" dirty="0">
                <a:solidFill>
                  <a:srgbClr val="990000"/>
                </a:solidFill>
              </a:rPr>
              <a:t>De nominerade är</a:t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3600" b="1" dirty="0" smtClean="0">
                <a:solidFill>
                  <a:srgbClr val="990000"/>
                </a:solidFill>
              </a:rPr>
              <a:t>Opus </a:t>
            </a:r>
            <a:r>
              <a:rPr lang="sv-SE" altLang="sv-SE" sz="3600" b="1" dirty="0" err="1" smtClean="0">
                <a:solidFill>
                  <a:srgbClr val="990000"/>
                </a:solidFill>
              </a:rPr>
              <a:t>Villam</a:t>
            </a:r>
            <a:r>
              <a:rPr lang="sv-SE" altLang="sv-SE" sz="3600" b="1" dirty="0" smtClean="0">
                <a:solidFill>
                  <a:srgbClr val="990000"/>
                </a:solidFill>
              </a:rPr>
              <a:t/>
            </a:r>
            <a:br>
              <a:rPr lang="sv-SE" altLang="sv-SE" sz="3600" b="1" dirty="0" smtClean="0">
                <a:solidFill>
                  <a:srgbClr val="990000"/>
                </a:solidFill>
              </a:rPr>
            </a:br>
            <a:r>
              <a:rPr lang="sv-SE" altLang="sv-SE" sz="2800" b="1" dirty="0" err="1" smtClean="0">
                <a:solidFill>
                  <a:srgbClr val="990000"/>
                </a:solidFill>
              </a:rPr>
              <a:t>Torsta</a:t>
            </a:r>
            <a:r>
              <a:rPr lang="sv-SE" altLang="sv-SE" sz="2800" b="1" dirty="0" smtClean="0">
                <a:solidFill>
                  <a:srgbClr val="990000"/>
                </a:solidFill>
              </a:rPr>
              <a:t>, Jämtlands gymnasium </a:t>
            </a:r>
            <a:endParaRPr lang="sv-SE" sz="2800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15391" y="5626321"/>
            <a:ext cx="8785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>
                <a:solidFill>
                  <a:srgbClr val="C00000"/>
                </a:solidFill>
              </a:rPr>
              <a:t>Varumärket lantbruk &amp; hund stärks inför framtiden: i samverkan med olika företag får yngre jämtar testa olika aktiviteter i 10 </a:t>
            </a:r>
            <a:r>
              <a:rPr lang="sv-SE" sz="2000" b="1" dirty="0" smtClean="0">
                <a:solidFill>
                  <a:srgbClr val="C00000"/>
                </a:solidFill>
              </a:rPr>
              <a:t>veckor</a:t>
            </a:r>
            <a:r>
              <a:rPr lang="sv-SE" sz="2000" b="1" dirty="0" smtClean="0">
                <a:solidFill>
                  <a:srgbClr val="C00000"/>
                </a:solidFill>
                <a:latin typeface="+mn-lt"/>
                <a:ea typeface="Lucida Grande"/>
                <a:cs typeface="Lucida Grande"/>
              </a:rPr>
              <a:t>.</a:t>
            </a:r>
            <a:endParaRPr lang="sv-SE" altLang="sv-SE" sz="2000" b="1" i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6" name="Grupp 5"/>
          <p:cNvGrpSpPr/>
          <p:nvPr/>
        </p:nvGrpSpPr>
        <p:grpSpPr>
          <a:xfrm>
            <a:off x="2900275" y="1764172"/>
            <a:ext cx="3333960" cy="3862149"/>
            <a:chOff x="2900275" y="1764172"/>
            <a:chExt cx="3333960" cy="3862149"/>
          </a:xfrm>
        </p:grpSpPr>
        <p:pic>
          <p:nvPicPr>
            <p:cNvPr id="4" name="Bildobjekt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1" t="34251" r="20600" b="12231"/>
            <a:stretch/>
          </p:blipFill>
          <p:spPr>
            <a:xfrm>
              <a:off x="2900275" y="1764172"/>
              <a:ext cx="3333960" cy="3862149"/>
            </a:xfrm>
            <a:prstGeom prst="rect">
              <a:avLst/>
            </a:prstGeom>
          </p:spPr>
        </p:pic>
        <p:pic>
          <p:nvPicPr>
            <p:cNvPr id="9" name="Bildobjekt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7824" y="4351081"/>
              <a:ext cx="1224136" cy="1207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302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sv-SE" altLang="sv-SE" sz="3600" b="1" dirty="0">
                <a:solidFill>
                  <a:srgbClr val="990000"/>
                </a:solidFill>
              </a:rPr>
              <a:t>De nominerade är</a:t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3600" b="1" dirty="0" smtClean="0">
                <a:solidFill>
                  <a:srgbClr val="990000"/>
                </a:solidFill>
              </a:rPr>
              <a:t>Vadstena Rapsolja UF</a:t>
            </a:r>
            <a:br>
              <a:rPr lang="sv-SE" altLang="sv-SE" sz="3600" b="1" dirty="0" smtClean="0">
                <a:solidFill>
                  <a:srgbClr val="990000"/>
                </a:solidFill>
              </a:rPr>
            </a:br>
            <a:r>
              <a:rPr lang="sv-SE" altLang="sv-SE" sz="2800" b="1" dirty="0" smtClean="0">
                <a:solidFill>
                  <a:srgbClr val="990000"/>
                </a:solidFill>
              </a:rPr>
              <a:t>Vreta utbildningscentrum</a:t>
            </a:r>
            <a:endParaRPr lang="sv-SE" sz="2800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79387" y="5657697"/>
            <a:ext cx="87852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>
                <a:solidFill>
                  <a:srgbClr val="C00000"/>
                </a:solidFill>
              </a:rPr>
              <a:t>Kvalitetskontroll från jord till bord! Här odlas egen raps, förädlas till kallpressad olja och säljs till miljömedveten </a:t>
            </a:r>
            <a:r>
              <a:rPr lang="sv-SE" sz="2000" b="1" dirty="0" smtClean="0">
                <a:solidFill>
                  <a:srgbClr val="C00000"/>
                </a:solidFill>
              </a:rPr>
              <a:t>kundkrets</a:t>
            </a:r>
            <a:r>
              <a:rPr lang="sv-SE" sz="2000" b="1" dirty="0" smtClean="0">
                <a:solidFill>
                  <a:srgbClr val="C00000"/>
                </a:solidFill>
                <a:latin typeface="+mn-lt"/>
                <a:ea typeface="Lucida Grande"/>
                <a:cs typeface="Lucida Grande"/>
              </a:rPr>
              <a:t>.</a:t>
            </a:r>
            <a:r>
              <a:rPr lang="sv-SE" altLang="sv-SE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sv-SE" altLang="sv-SE" sz="2200" b="1" i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9" name="Grupp 8"/>
          <p:cNvGrpSpPr/>
          <p:nvPr/>
        </p:nvGrpSpPr>
        <p:grpSpPr>
          <a:xfrm>
            <a:off x="1763688" y="1772815"/>
            <a:ext cx="5558673" cy="3884882"/>
            <a:chOff x="1763688" y="1772815"/>
            <a:chExt cx="5558673" cy="3884882"/>
          </a:xfrm>
        </p:grpSpPr>
        <p:grpSp>
          <p:nvGrpSpPr>
            <p:cNvPr id="6" name="Grupp 5"/>
            <p:cNvGrpSpPr/>
            <p:nvPr/>
          </p:nvGrpSpPr>
          <p:grpSpPr>
            <a:xfrm>
              <a:off x="1763688" y="1772815"/>
              <a:ext cx="5558673" cy="3884882"/>
              <a:chOff x="1763688" y="1772815"/>
              <a:chExt cx="5558673" cy="3884882"/>
            </a:xfrm>
          </p:grpSpPr>
          <p:pic>
            <p:nvPicPr>
              <p:cNvPr id="2" name="Bildobjekt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63688" y="1772815"/>
                <a:ext cx="2633917" cy="3884881"/>
              </a:xfrm>
              <a:prstGeom prst="rect">
                <a:avLst/>
              </a:prstGeom>
            </p:spPr>
          </p:pic>
          <p:pic>
            <p:nvPicPr>
              <p:cNvPr id="4" name="Bildobjekt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1999" y="1772816"/>
                <a:ext cx="2750362" cy="3884881"/>
              </a:xfrm>
              <a:prstGeom prst="rect">
                <a:avLst/>
              </a:prstGeom>
            </p:spPr>
          </p:pic>
        </p:grpSp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5059" y="3645024"/>
              <a:ext cx="1473694" cy="73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2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sv-SE" altLang="sv-SE" sz="3600" b="1" dirty="0">
                <a:solidFill>
                  <a:srgbClr val="990000"/>
                </a:solidFill>
              </a:rPr>
              <a:t>De nominerade är</a:t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3600" b="1" dirty="0" smtClean="0">
                <a:solidFill>
                  <a:srgbClr val="990000"/>
                </a:solidFill>
              </a:rPr>
              <a:t>Djurens välmående</a:t>
            </a:r>
            <a:br>
              <a:rPr lang="sv-SE" altLang="sv-SE" sz="3600" b="1" dirty="0" smtClean="0">
                <a:solidFill>
                  <a:srgbClr val="990000"/>
                </a:solidFill>
              </a:rPr>
            </a:br>
            <a:r>
              <a:rPr lang="sv-SE" altLang="sv-SE" sz="2800" b="1" dirty="0" err="1" smtClean="0">
                <a:solidFill>
                  <a:srgbClr val="990000"/>
                </a:solidFill>
              </a:rPr>
              <a:t>Önnestadsgymnasiet</a:t>
            </a:r>
            <a:endParaRPr lang="sv-SE" sz="2800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15391" y="5626321"/>
            <a:ext cx="8785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>
                <a:solidFill>
                  <a:srgbClr val="C00000"/>
                </a:solidFill>
              </a:rPr>
              <a:t>Outnyttjat utrymme förvandlas till trimnings- och träningslokal </a:t>
            </a:r>
            <a:r>
              <a:rPr lang="sv-SE" sz="2000" b="1" dirty="0" smtClean="0">
                <a:solidFill>
                  <a:srgbClr val="C00000"/>
                </a:solidFill>
              </a:rPr>
              <a:t>–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att </a:t>
            </a:r>
            <a:r>
              <a:rPr lang="sv-SE" sz="2000" b="1" dirty="0">
                <a:solidFill>
                  <a:srgbClr val="C00000"/>
                </a:solidFill>
              </a:rPr>
              <a:t>nyttja i samverkan med skolans </a:t>
            </a:r>
            <a:r>
              <a:rPr lang="sv-SE" sz="2000" b="1" dirty="0" smtClean="0">
                <a:solidFill>
                  <a:srgbClr val="C00000"/>
                </a:solidFill>
              </a:rPr>
              <a:t>nya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hunddagis </a:t>
            </a:r>
            <a:r>
              <a:rPr lang="sv-SE" sz="2000" b="1" dirty="0">
                <a:solidFill>
                  <a:srgbClr val="C00000"/>
                </a:solidFill>
              </a:rPr>
              <a:t>och </a:t>
            </a:r>
            <a:r>
              <a:rPr lang="sv-SE" sz="2000" b="1" dirty="0" smtClean="0">
                <a:solidFill>
                  <a:srgbClr val="C00000"/>
                </a:solidFill>
              </a:rPr>
              <a:t>veterinärklinik</a:t>
            </a:r>
            <a:r>
              <a:rPr lang="sv-SE" sz="2000" b="1" dirty="0" smtClean="0">
                <a:solidFill>
                  <a:srgbClr val="C00000"/>
                </a:solidFill>
                <a:latin typeface="+mn-lt"/>
                <a:ea typeface="Lucida Grande"/>
                <a:cs typeface="Lucida Grande"/>
              </a:rPr>
              <a:t>.</a:t>
            </a:r>
            <a:endParaRPr lang="sv-SE" altLang="sv-SE" sz="20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967" y="1925058"/>
            <a:ext cx="4752528" cy="354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9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496300" cy="850900"/>
          </a:xfrm>
        </p:spPr>
        <p:txBody>
          <a:bodyPr anchor="t"/>
          <a:lstStyle/>
          <a:p>
            <a:pPr eaLnBrk="1" hangingPunct="1"/>
            <a:r>
              <a:rPr lang="sv-SE" altLang="sv-SE" b="1" smtClean="0">
                <a:solidFill>
                  <a:srgbClr val="990000"/>
                </a:solidFill>
              </a:rPr>
              <a:t>De nominerade är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693" y="1484784"/>
            <a:ext cx="8424614" cy="511234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sv-SE" altLang="sv-SE" sz="2400" b="1" dirty="0" smtClean="0">
                <a:solidFill>
                  <a:srgbClr val="990000"/>
                </a:solidFill>
              </a:rPr>
              <a:t>Borderbomb UF, </a:t>
            </a:r>
            <a:r>
              <a:rPr lang="sv-SE" altLang="sv-SE" sz="2000" b="1" dirty="0" smtClean="0">
                <a:solidFill>
                  <a:srgbClr val="990000"/>
                </a:solidFill>
              </a:rPr>
              <a:t>Blekinge </a:t>
            </a:r>
            <a:r>
              <a:rPr lang="sv-SE" altLang="sv-SE" sz="2000" b="1" dirty="0" smtClean="0">
                <a:solidFill>
                  <a:srgbClr val="990000"/>
                </a:solidFill>
              </a:rPr>
              <a:t>Naturbruksgymnasium</a:t>
            </a:r>
            <a:endParaRPr lang="sv-SE" altLang="sv-SE" sz="2000" b="1" dirty="0" smtClean="0">
              <a:solidFill>
                <a:srgbClr val="9900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sv-SE" altLang="sv-SE" sz="2400" b="1" dirty="0" err="1" smtClean="0">
                <a:solidFill>
                  <a:srgbClr val="990000"/>
                </a:solidFill>
              </a:rPr>
              <a:t>Päro</a:t>
            </a:r>
            <a:r>
              <a:rPr lang="sv-SE" altLang="sv-SE" sz="2400" b="1" dirty="0" smtClean="0">
                <a:solidFill>
                  <a:srgbClr val="990000"/>
                </a:solidFill>
              </a:rPr>
              <a:t>-Chips UF, </a:t>
            </a:r>
            <a:r>
              <a:rPr lang="sv-SE" altLang="sv-SE" sz="2000" b="1" dirty="0" smtClean="0">
                <a:solidFill>
                  <a:srgbClr val="990000"/>
                </a:solidFill>
              </a:rPr>
              <a:t>Grans Naturbruksgymnasium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sv-SE" altLang="sv-SE" sz="2400" b="1" dirty="0" err="1" smtClean="0">
                <a:solidFill>
                  <a:srgbClr val="990000"/>
                </a:solidFill>
              </a:rPr>
              <a:t>Foodstation</a:t>
            </a:r>
            <a:r>
              <a:rPr lang="sv-SE" altLang="sv-SE" sz="2400" b="1" dirty="0" smtClean="0">
                <a:solidFill>
                  <a:srgbClr val="990000"/>
                </a:solidFill>
              </a:rPr>
              <a:t> UF, </a:t>
            </a:r>
            <a:r>
              <a:rPr lang="sv-SE" altLang="sv-SE" sz="2000" b="1" dirty="0" err="1" smtClean="0">
                <a:solidFill>
                  <a:srgbClr val="990000"/>
                </a:solidFill>
              </a:rPr>
              <a:t>Lillerudsgymnasiet</a:t>
            </a:r>
            <a:endParaRPr lang="sv-SE" altLang="sv-SE" sz="2000" b="1" dirty="0" smtClean="0">
              <a:solidFill>
                <a:srgbClr val="9900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sv-SE" altLang="sv-SE" sz="2400" b="1" dirty="0" smtClean="0">
                <a:solidFill>
                  <a:srgbClr val="990000"/>
                </a:solidFill>
              </a:rPr>
              <a:t>Nötdjurens UF, </a:t>
            </a:r>
            <a:r>
              <a:rPr lang="sv-SE" altLang="sv-SE" sz="2000" b="1" dirty="0" err="1" smtClean="0">
                <a:solidFill>
                  <a:srgbClr val="990000"/>
                </a:solidFill>
              </a:rPr>
              <a:t>Munkagårdsgymnasiet</a:t>
            </a:r>
            <a:endParaRPr lang="sv-SE" altLang="sv-SE" sz="2000" b="1" dirty="0" smtClean="0">
              <a:solidFill>
                <a:srgbClr val="9900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sv-SE" altLang="sv-SE" sz="2400" b="1" dirty="0" smtClean="0">
                <a:solidFill>
                  <a:srgbClr val="990000"/>
                </a:solidFill>
              </a:rPr>
              <a:t>Vilt Biten UF, </a:t>
            </a:r>
            <a:r>
              <a:rPr lang="sv-SE" altLang="sv-SE" sz="2000" b="1" dirty="0" smtClean="0">
                <a:solidFill>
                  <a:srgbClr val="990000"/>
                </a:solidFill>
              </a:rPr>
              <a:t>Nils Holgerssongymnasiet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sv-SE" altLang="sv-SE" sz="2400" b="1" dirty="0" smtClean="0">
                <a:solidFill>
                  <a:srgbClr val="990000"/>
                </a:solidFill>
              </a:rPr>
              <a:t>Smålandsskopan UF, </a:t>
            </a:r>
            <a:r>
              <a:rPr lang="sv-SE" altLang="sv-SE" sz="2000" b="1" dirty="0">
                <a:solidFill>
                  <a:srgbClr val="990000"/>
                </a:solidFill>
              </a:rPr>
              <a:t>Stora Segerstad </a:t>
            </a:r>
            <a:r>
              <a:rPr lang="sv-SE" altLang="sv-SE" sz="2000" b="1" dirty="0" smtClean="0">
                <a:solidFill>
                  <a:srgbClr val="990000"/>
                </a:solidFill>
              </a:rPr>
              <a:t>Naturbrukscentrum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sv-SE" altLang="sv-SE" sz="2400" b="1" dirty="0" smtClean="0">
                <a:solidFill>
                  <a:srgbClr val="990000"/>
                </a:solidFill>
              </a:rPr>
              <a:t>Det löser sig! UF, </a:t>
            </a:r>
            <a:r>
              <a:rPr lang="sv-SE" altLang="sv-SE" sz="2000" b="1" dirty="0" smtClean="0">
                <a:solidFill>
                  <a:srgbClr val="990000"/>
                </a:solidFill>
              </a:rPr>
              <a:t>Svalöfs gymnasium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sv-SE" altLang="sv-SE" sz="2400" b="1" dirty="0" smtClean="0">
                <a:solidFill>
                  <a:srgbClr val="990000"/>
                </a:solidFill>
              </a:rPr>
              <a:t>Opus </a:t>
            </a:r>
            <a:r>
              <a:rPr lang="sv-SE" altLang="sv-SE" sz="2400" b="1" dirty="0" err="1" smtClean="0">
                <a:solidFill>
                  <a:srgbClr val="990000"/>
                </a:solidFill>
              </a:rPr>
              <a:t>Villam</a:t>
            </a:r>
            <a:r>
              <a:rPr lang="sv-SE" altLang="sv-SE" sz="2400" b="1" dirty="0" smtClean="0">
                <a:solidFill>
                  <a:srgbClr val="990000"/>
                </a:solidFill>
              </a:rPr>
              <a:t>, </a:t>
            </a:r>
            <a:r>
              <a:rPr lang="sv-SE" altLang="sv-SE" sz="2000" b="1" dirty="0" err="1" smtClean="0">
                <a:solidFill>
                  <a:srgbClr val="990000"/>
                </a:solidFill>
              </a:rPr>
              <a:t>Torsta</a:t>
            </a:r>
            <a:r>
              <a:rPr lang="sv-SE" altLang="sv-SE" sz="2000" b="1" dirty="0" smtClean="0">
                <a:solidFill>
                  <a:srgbClr val="990000"/>
                </a:solidFill>
              </a:rPr>
              <a:t>, Jämtlands gymnasium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sv-SE" altLang="sv-SE" sz="2400" b="1" dirty="0" smtClean="0">
                <a:solidFill>
                  <a:srgbClr val="990000"/>
                </a:solidFill>
              </a:rPr>
              <a:t>Vadstena Rapsolja UF, </a:t>
            </a:r>
            <a:r>
              <a:rPr lang="sv-SE" altLang="sv-SE" sz="2000" b="1" dirty="0" smtClean="0">
                <a:solidFill>
                  <a:srgbClr val="990000"/>
                </a:solidFill>
              </a:rPr>
              <a:t>Vreta Utbildningscentrum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sv-SE" altLang="sv-SE" sz="2400" b="1" dirty="0" smtClean="0">
                <a:solidFill>
                  <a:srgbClr val="990000"/>
                </a:solidFill>
              </a:rPr>
              <a:t>Djurens välmående, </a:t>
            </a:r>
            <a:r>
              <a:rPr lang="sv-SE" altLang="sv-SE" sz="2000" b="1" dirty="0" err="1" smtClean="0">
                <a:solidFill>
                  <a:srgbClr val="990000"/>
                </a:solidFill>
              </a:rPr>
              <a:t>Önnestadsgymnasiet</a:t>
            </a:r>
            <a:endParaRPr lang="sv-SE" altLang="sv-SE" sz="2000" b="1" dirty="0" smtClean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597" y="260648"/>
            <a:ext cx="8229600" cy="1080120"/>
          </a:xfrm>
        </p:spPr>
        <p:txBody>
          <a:bodyPr/>
          <a:lstStyle/>
          <a:p>
            <a:pPr eaLnBrk="1" hangingPunct="1"/>
            <a:r>
              <a:rPr lang="sv-SE" altLang="sv-SE" sz="4000" b="1" dirty="0" smtClean="0">
                <a:solidFill>
                  <a:srgbClr val="990000"/>
                </a:solidFill>
              </a:rPr>
              <a:t>Vinnare av 2019 års</a:t>
            </a:r>
            <a:br>
              <a:rPr lang="sv-SE" altLang="sv-SE" sz="4000" b="1" dirty="0" smtClean="0">
                <a:solidFill>
                  <a:srgbClr val="990000"/>
                </a:solidFill>
              </a:rPr>
            </a:br>
            <a:r>
              <a:rPr lang="sv-SE" altLang="sv-SE" sz="4000" b="1" dirty="0" smtClean="0">
                <a:solidFill>
                  <a:srgbClr val="990000"/>
                </a:solidFill>
              </a:rPr>
              <a:t>Ung-Ullbagge är</a:t>
            </a:r>
            <a:endParaRPr lang="sv-SE" altLang="sv-SE" sz="3200" b="1" dirty="0" smtClean="0">
              <a:solidFill>
                <a:srgbClr val="990000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/>
          <a:srcRect l="35148" t="8058" b="1066"/>
          <a:stretch/>
        </p:blipFill>
        <p:spPr>
          <a:xfrm>
            <a:off x="94481" y="1141495"/>
            <a:ext cx="2014248" cy="159914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7" y="2796033"/>
            <a:ext cx="1427889" cy="234191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/>
          <a:srcRect t="59478" r="4375"/>
          <a:stretch/>
        </p:blipFill>
        <p:spPr>
          <a:xfrm>
            <a:off x="3778981" y="1537060"/>
            <a:ext cx="3007549" cy="1651620"/>
          </a:xfrm>
          <a:prstGeom prst="rect">
            <a:avLst/>
          </a:prstGeom>
        </p:spPr>
      </p:pic>
      <p:grpSp>
        <p:nvGrpSpPr>
          <p:cNvPr id="9" name="Grupp 8"/>
          <p:cNvGrpSpPr/>
          <p:nvPr/>
        </p:nvGrpSpPr>
        <p:grpSpPr>
          <a:xfrm>
            <a:off x="2376776" y="3382742"/>
            <a:ext cx="1419533" cy="2332787"/>
            <a:chOff x="1763688" y="3294112"/>
            <a:chExt cx="1419533" cy="2332787"/>
          </a:xfrm>
        </p:grpSpPr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3688" y="3294112"/>
              <a:ext cx="1419533" cy="2332787"/>
            </a:xfrm>
            <a:prstGeom prst="rect">
              <a:avLst/>
            </a:prstGeom>
          </p:spPr>
        </p:pic>
        <p:pic>
          <p:nvPicPr>
            <p:cNvPr id="8" name="Bildobjekt 7"/>
            <p:cNvPicPr>
              <a:picLocks noChangeAspect="1"/>
            </p:cNvPicPr>
            <p:nvPr/>
          </p:nvPicPr>
          <p:blipFill rotWithShape="1">
            <a:blip r:embed="rId6"/>
            <a:srcRect l="3359" t="5093" b="11080"/>
            <a:stretch/>
          </p:blipFill>
          <p:spPr>
            <a:xfrm>
              <a:off x="1808681" y="4269451"/>
              <a:ext cx="1322872" cy="715058"/>
            </a:xfrm>
            <a:prstGeom prst="rect">
              <a:avLst/>
            </a:prstGeom>
          </p:spPr>
        </p:pic>
      </p:grpSp>
      <p:grpSp>
        <p:nvGrpSpPr>
          <p:cNvPr id="24" name="Grupp 23"/>
          <p:cNvGrpSpPr/>
          <p:nvPr/>
        </p:nvGrpSpPr>
        <p:grpSpPr>
          <a:xfrm>
            <a:off x="3932976" y="3215503"/>
            <a:ext cx="2702895" cy="2287527"/>
            <a:chOff x="3275856" y="3229705"/>
            <a:chExt cx="2702895" cy="2287527"/>
          </a:xfrm>
        </p:grpSpPr>
        <p:pic>
          <p:nvPicPr>
            <p:cNvPr id="13" name="Bildobjekt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75856" y="3229705"/>
              <a:ext cx="2702895" cy="2287527"/>
            </a:xfrm>
            <a:prstGeom prst="rect">
              <a:avLst/>
            </a:prstGeom>
          </p:spPr>
        </p:pic>
        <p:pic>
          <p:nvPicPr>
            <p:cNvPr id="23" name="Bildobjekt 22"/>
            <p:cNvPicPr>
              <a:picLocks noChangeAspect="1"/>
            </p:cNvPicPr>
            <p:nvPr/>
          </p:nvPicPr>
          <p:blipFill rotWithShape="1">
            <a:blip r:embed="rId8"/>
            <a:srcRect l="539" t="1894" r="539" b="4301"/>
            <a:stretch/>
          </p:blipFill>
          <p:spPr>
            <a:xfrm>
              <a:off x="3275856" y="3229705"/>
              <a:ext cx="1647827" cy="669430"/>
            </a:xfrm>
            <a:prstGeom prst="rect">
              <a:avLst/>
            </a:prstGeom>
          </p:spPr>
        </p:pic>
      </p:grpSp>
      <p:pic>
        <p:nvPicPr>
          <p:cNvPr id="25" name="Bildobjekt 24"/>
          <p:cNvPicPr>
            <a:picLocks noChangeAspect="1"/>
          </p:cNvPicPr>
          <p:nvPr/>
        </p:nvPicPr>
        <p:blipFill rotWithShape="1">
          <a:blip r:embed="rId9"/>
          <a:srcRect t="3969"/>
          <a:stretch/>
        </p:blipFill>
        <p:spPr>
          <a:xfrm>
            <a:off x="114183" y="4653136"/>
            <a:ext cx="2242891" cy="2152061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0367" y="3215503"/>
            <a:ext cx="1713857" cy="1690643"/>
          </a:xfrm>
          <a:prstGeom prst="rect">
            <a:avLst/>
          </a:prstGeom>
        </p:spPr>
      </p:pic>
      <p:grpSp>
        <p:nvGrpSpPr>
          <p:cNvPr id="29" name="Grupp 28"/>
          <p:cNvGrpSpPr/>
          <p:nvPr/>
        </p:nvGrpSpPr>
        <p:grpSpPr>
          <a:xfrm>
            <a:off x="2274885" y="1428574"/>
            <a:ext cx="1346360" cy="1901730"/>
            <a:chOff x="2146654" y="4859951"/>
            <a:chExt cx="1346360" cy="1901730"/>
          </a:xfrm>
        </p:grpSpPr>
        <p:pic>
          <p:nvPicPr>
            <p:cNvPr id="27" name="Bildobjekt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46654" y="4859951"/>
              <a:ext cx="1346360" cy="1901730"/>
            </a:xfrm>
            <a:prstGeom prst="rect">
              <a:avLst/>
            </a:prstGeom>
          </p:spPr>
        </p:pic>
        <p:pic>
          <p:nvPicPr>
            <p:cNvPr id="28" name="Bildobjekt 27"/>
            <p:cNvPicPr>
              <a:picLocks noChangeAspect="1"/>
            </p:cNvPicPr>
            <p:nvPr/>
          </p:nvPicPr>
          <p:blipFill rotWithShape="1">
            <a:blip r:embed="rId12"/>
            <a:srcRect l="3765" t="14009" r="6334" b="8867"/>
            <a:stretch/>
          </p:blipFill>
          <p:spPr>
            <a:xfrm>
              <a:off x="2228844" y="6195525"/>
              <a:ext cx="1170350" cy="501580"/>
            </a:xfrm>
            <a:prstGeom prst="rect">
              <a:avLst/>
            </a:prstGeom>
          </p:spPr>
        </p:pic>
      </p:grpSp>
      <p:pic>
        <p:nvPicPr>
          <p:cNvPr id="13312" name="Bildobjekt 13311"/>
          <p:cNvPicPr>
            <a:picLocks noChangeAspect="1"/>
          </p:cNvPicPr>
          <p:nvPr/>
        </p:nvPicPr>
        <p:blipFill rotWithShape="1">
          <a:blip r:embed="rId13"/>
          <a:srcRect l="38499" t="20332" b="21581"/>
          <a:stretch/>
        </p:blipFill>
        <p:spPr>
          <a:xfrm>
            <a:off x="6625656" y="5116828"/>
            <a:ext cx="2398755" cy="1691851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732805" y="0"/>
            <a:ext cx="3160258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altLang="sv-SE" sz="50000" b="1" dirty="0">
                <a:solidFill>
                  <a:srgbClr val="990000">
                    <a:alpha val="60000"/>
                  </a:srgbClr>
                </a:solidFill>
              </a:rPr>
              <a:t>?</a:t>
            </a:r>
            <a:endParaRPr lang="sv-SE" sz="50000" dirty="0">
              <a:solidFill>
                <a:srgbClr val="990000">
                  <a:alpha val="60000"/>
                </a:srgbClr>
              </a:solidFill>
            </a:endParaRPr>
          </a:p>
        </p:txBody>
      </p:sp>
      <p:grpSp>
        <p:nvGrpSpPr>
          <p:cNvPr id="22" name="Grupp 21"/>
          <p:cNvGrpSpPr/>
          <p:nvPr/>
        </p:nvGrpSpPr>
        <p:grpSpPr>
          <a:xfrm>
            <a:off x="7008187" y="1576366"/>
            <a:ext cx="2016224" cy="1376950"/>
            <a:chOff x="1979712" y="1779245"/>
            <a:chExt cx="5040560" cy="3872393"/>
          </a:xfrm>
        </p:grpSpPr>
        <p:pic>
          <p:nvPicPr>
            <p:cNvPr id="30" name="Bildobjekt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79712" y="1779245"/>
              <a:ext cx="5040560" cy="3872393"/>
            </a:xfrm>
            <a:prstGeom prst="rect">
              <a:avLst/>
            </a:prstGeom>
          </p:spPr>
        </p:pic>
        <p:pic>
          <p:nvPicPr>
            <p:cNvPr id="31" name="Bildobjekt 30"/>
            <p:cNvPicPr>
              <a:picLocks noChangeAspect="1"/>
            </p:cNvPicPr>
            <p:nvPr/>
          </p:nvPicPr>
          <p:blipFill rotWithShape="1">
            <a:blip r:embed="rId15"/>
            <a:srcRect t="1484" r="1108"/>
            <a:stretch/>
          </p:blipFill>
          <p:spPr>
            <a:xfrm rot="21358425">
              <a:off x="5823711" y="2244057"/>
              <a:ext cx="1157204" cy="116175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10" name="Grupp 9"/>
          <p:cNvGrpSpPr/>
          <p:nvPr/>
        </p:nvGrpSpPr>
        <p:grpSpPr>
          <a:xfrm>
            <a:off x="35497" y="1428574"/>
            <a:ext cx="9088802" cy="5386090"/>
            <a:chOff x="0" y="1419107"/>
            <a:chExt cx="9144000" cy="5386090"/>
          </a:xfrm>
        </p:grpSpPr>
        <p:sp>
          <p:nvSpPr>
            <p:cNvPr id="4" name="textruta 3"/>
            <p:cNvSpPr txBox="1"/>
            <p:nvPr/>
          </p:nvSpPr>
          <p:spPr>
            <a:xfrm>
              <a:off x="0" y="1419107"/>
              <a:ext cx="9144000" cy="5386090"/>
            </a:xfrm>
            <a:prstGeom prst="rect">
              <a:avLst/>
            </a:prstGeom>
            <a:solidFill>
              <a:srgbClr val="AEFAA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3200" b="1" dirty="0" smtClean="0">
                  <a:solidFill>
                    <a:srgbClr val="C00000"/>
                  </a:solidFill>
                </a:rPr>
                <a:t>2:a-pris</a:t>
              </a:r>
            </a:p>
            <a:p>
              <a:pPr algn="ctr"/>
              <a:r>
                <a:rPr lang="sv-SE" sz="2400" b="1" dirty="0" smtClean="0">
                  <a:solidFill>
                    <a:srgbClr val="C00000"/>
                  </a:solidFill>
                </a:rPr>
                <a:t>Borderbomb UF				</a:t>
              </a:r>
              <a:r>
                <a:rPr lang="sv-SE" sz="2400" b="1" dirty="0" err="1" smtClean="0">
                  <a:solidFill>
                    <a:srgbClr val="C00000"/>
                  </a:solidFill>
                </a:rPr>
                <a:t>Foodstation</a:t>
              </a:r>
              <a:r>
                <a:rPr lang="sv-SE" sz="2400" b="1" dirty="0" smtClean="0">
                  <a:solidFill>
                    <a:srgbClr val="C00000"/>
                  </a:solidFill>
                </a:rPr>
                <a:t> UF</a:t>
              </a:r>
            </a:p>
            <a:p>
              <a:pPr algn="ctr"/>
              <a:r>
                <a:rPr lang="sv-SE" sz="2000" b="1" dirty="0" smtClean="0">
                  <a:solidFill>
                    <a:srgbClr val="C00000"/>
                  </a:solidFill>
                </a:rPr>
                <a:t>Blekinge Naturbruksgymnasium		 </a:t>
              </a:r>
              <a:r>
                <a:rPr lang="sv-SE" sz="2000" b="1" dirty="0" err="1" smtClean="0">
                  <a:solidFill>
                    <a:srgbClr val="C00000"/>
                  </a:solidFill>
                </a:rPr>
                <a:t>Lillerudsgymnasiet</a:t>
              </a:r>
              <a:endParaRPr lang="sv-SE" sz="2000" b="1" dirty="0" smtClean="0">
                <a:solidFill>
                  <a:srgbClr val="C00000"/>
                </a:solidFill>
              </a:endParaRPr>
            </a:p>
            <a:p>
              <a:pPr algn="ctr"/>
              <a:endParaRPr lang="sv-SE" sz="2400" b="1" dirty="0">
                <a:solidFill>
                  <a:srgbClr val="FF0000"/>
                </a:solidFill>
              </a:endParaRPr>
            </a:p>
            <a:p>
              <a:pPr algn="ctr"/>
              <a:endParaRPr lang="sv-SE" sz="2400" b="1" dirty="0" smtClean="0">
                <a:solidFill>
                  <a:srgbClr val="FF0000"/>
                </a:solidFill>
              </a:endParaRPr>
            </a:p>
            <a:p>
              <a:pPr algn="ctr"/>
              <a:endParaRPr lang="sv-SE" sz="2400" b="1" dirty="0">
                <a:solidFill>
                  <a:srgbClr val="FF0000"/>
                </a:solidFill>
              </a:endParaRPr>
            </a:p>
            <a:p>
              <a:pPr algn="ctr"/>
              <a:endParaRPr lang="sv-SE" sz="2400" b="1" dirty="0" smtClean="0">
                <a:solidFill>
                  <a:srgbClr val="FF0000"/>
                </a:solidFill>
              </a:endParaRPr>
            </a:p>
            <a:p>
              <a:pPr algn="ctr"/>
              <a:endParaRPr lang="sv-SE" sz="2400" b="1" dirty="0">
                <a:solidFill>
                  <a:srgbClr val="FF0000"/>
                </a:solidFill>
              </a:endParaRPr>
            </a:p>
            <a:p>
              <a:pPr algn="ctr"/>
              <a:endParaRPr lang="sv-SE" sz="2400" b="1" dirty="0" smtClean="0">
                <a:solidFill>
                  <a:srgbClr val="FF0000"/>
                </a:solidFill>
              </a:endParaRPr>
            </a:p>
            <a:p>
              <a:pPr algn="ctr"/>
              <a:endParaRPr lang="sv-SE" sz="2400" b="1" dirty="0">
                <a:solidFill>
                  <a:srgbClr val="FF0000"/>
                </a:solidFill>
              </a:endParaRPr>
            </a:p>
            <a:p>
              <a:r>
                <a:rPr lang="sv-SE" sz="2000" b="1" dirty="0" smtClean="0">
                  <a:solidFill>
                    <a:srgbClr val="C00000"/>
                  </a:solidFill>
                </a:rPr>
                <a:t>	Louise Olsson				Malin Molin</a:t>
              </a:r>
            </a:p>
            <a:p>
              <a:r>
                <a:rPr lang="sv-SE" sz="2000" b="1" dirty="0" smtClean="0">
                  <a:solidFill>
                    <a:srgbClr val="C00000"/>
                  </a:solidFill>
                </a:rPr>
                <a:t>	Emmy Karlsson		 	Philippa Skogman</a:t>
              </a:r>
            </a:p>
            <a:p>
              <a:r>
                <a:rPr lang="sv-SE" sz="2000" b="1" dirty="0" smtClean="0">
                  <a:solidFill>
                    <a:srgbClr val="C00000"/>
                  </a:solidFill>
                </a:rPr>
                <a:t>						Alva </a:t>
              </a:r>
              <a:r>
                <a:rPr lang="sv-SE" sz="2000" b="1" dirty="0" err="1" smtClean="0">
                  <a:solidFill>
                    <a:srgbClr val="C00000"/>
                  </a:solidFill>
                </a:rPr>
                <a:t>Opheim</a:t>
              </a:r>
              <a:endParaRPr lang="sv-SE" sz="2000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sv-SE" sz="2000" b="1" dirty="0" smtClean="0">
                  <a:solidFill>
                    <a:srgbClr val="C00000"/>
                  </a:solidFill>
                </a:rPr>
                <a:t>Nominerade av</a:t>
              </a:r>
              <a:r>
                <a:rPr lang="sv-SE" sz="2000" b="1" dirty="0" smtClean="0"/>
                <a:t> </a:t>
              </a:r>
            </a:p>
            <a:p>
              <a:r>
                <a:rPr lang="sv-SE" sz="2000" b="1" dirty="0"/>
                <a:t>	</a:t>
              </a:r>
              <a:r>
                <a:rPr lang="sv-SE" sz="2000" b="1" dirty="0" smtClean="0">
                  <a:solidFill>
                    <a:srgbClr val="C00000"/>
                  </a:solidFill>
                </a:rPr>
                <a:t>Marcus Wennerberg</a:t>
              </a:r>
              <a:r>
                <a:rPr lang="sv-SE" sz="2000" b="1" dirty="0" smtClean="0"/>
                <a:t>			</a:t>
              </a:r>
              <a:r>
                <a:rPr lang="sv-SE" sz="2000" b="1" dirty="0" smtClean="0">
                  <a:solidFill>
                    <a:srgbClr val="C00000"/>
                  </a:solidFill>
                </a:rPr>
                <a:t>Per Mogren</a:t>
              </a:r>
              <a:endParaRPr lang="sv-SE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2" name="Grupp 31"/>
            <p:cNvGrpSpPr/>
            <p:nvPr/>
          </p:nvGrpSpPr>
          <p:grpSpPr>
            <a:xfrm>
              <a:off x="732288" y="2684395"/>
              <a:ext cx="2877112" cy="2489424"/>
              <a:chOff x="1331640" y="1781551"/>
              <a:chExt cx="6288556" cy="3873236"/>
            </a:xfrm>
          </p:grpSpPr>
          <p:grpSp>
            <p:nvGrpSpPr>
              <p:cNvPr id="33" name="Grupp 32"/>
              <p:cNvGrpSpPr/>
              <p:nvPr/>
            </p:nvGrpSpPr>
            <p:grpSpPr>
              <a:xfrm>
                <a:off x="1331640" y="1781551"/>
                <a:ext cx="6288556" cy="3873236"/>
                <a:chOff x="1331640" y="1781551"/>
                <a:chExt cx="6288556" cy="3873236"/>
              </a:xfrm>
            </p:grpSpPr>
            <p:pic>
              <p:nvPicPr>
                <p:cNvPr id="35" name="Bildobjekt 34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31640" y="1781551"/>
                  <a:ext cx="6288556" cy="3873236"/>
                </a:xfrm>
                <a:prstGeom prst="rect">
                  <a:avLst/>
                </a:prstGeom>
              </p:spPr>
            </p:pic>
            <p:pic>
              <p:nvPicPr>
                <p:cNvPr id="36" name="Bildobjekt 35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31640" y="1796488"/>
                  <a:ext cx="2050455" cy="1215659"/>
                </a:xfrm>
                <a:prstGeom prst="rect">
                  <a:avLst/>
                </a:prstGeom>
              </p:spPr>
            </p:pic>
            <p:pic>
              <p:nvPicPr>
                <p:cNvPr id="37" name="Bildobjekt 36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73179" y="4260875"/>
                  <a:ext cx="2347017" cy="1388876"/>
                </a:xfrm>
                <a:prstGeom prst="rect">
                  <a:avLst/>
                </a:prstGeom>
              </p:spPr>
            </p:pic>
          </p:grpSp>
          <p:pic>
            <p:nvPicPr>
              <p:cNvPr id="34" name="Bildobjekt 33"/>
              <p:cNvPicPr>
                <a:picLocks noChangeAspect="1"/>
              </p:cNvPicPr>
              <p:nvPr/>
            </p:nvPicPr>
            <p:blipFill rotWithShape="1">
              <a:blip r:embed="rId19"/>
              <a:srcRect t="1371" r="2449"/>
              <a:stretch/>
            </p:blipFill>
            <p:spPr>
              <a:xfrm>
                <a:off x="3894243" y="4290185"/>
                <a:ext cx="1377738" cy="1362084"/>
              </a:xfrm>
              <a:prstGeom prst="rect">
                <a:avLst/>
              </a:prstGeom>
            </p:spPr>
          </p:pic>
        </p:grpSp>
        <p:grpSp>
          <p:nvGrpSpPr>
            <p:cNvPr id="38" name="Grupp 37"/>
            <p:cNvGrpSpPr/>
            <p:nvPr/>
          </p:nvGrpSpPr>
          <p:grpSpPr>
            <a:xfrm>
              <a:off x="4971007" y="2888836"/>
              <a:ext cx="3904380" cy="2156308"/>
              <a:chOff x="1018208" y="1847089"/>
              <a:chExt cx="7056784" cy="3814159"/>
            </a:xfrm>
          </p:grpSpPr>
          <p:pic>
            <p:nvPicPr>
              <p:cNvPr id="39" name="Bildobjekt 38"/>
              <p:cNvPicPr>
                <a:picLocks noChangeAspect="1"/>
              </p:cNvPicPr>
              <p:nvPr/>
            </p:nvPicPr>
            <p:blipFill rotWithShape="1">
              <a:blip r:embed="rId20"/>
              <a:srcRect t="3639"/>
              <a:stretch/>
            </p:blipFill>
            <p:spPr>
              <a:xfrm>
                <a:off x="1018208" y="1847089"/>
                <a:ext cx="7056784" cy="3814159"/>
              </a:xfrm>
              <a:prstGeom prst="rect">
                <a:avLst/>
              </a:prstGeom>
            </p:spPr>
          </p:pic>
          <p:pic>
            <p:nvPicPr>
              <p:cNvPr id="40" name="Bildobjekt 39"/>
              <p:cNvPicPr>
                <a:picLocks noChangeAspect="1"/>
              </p:cNvPicPr>
              <p:nvPr/>
            </p:nvPicPr>
            <p:blipFill rotWithShape="1">
              <a:blip r:embed="rId6"/>
              <a:srcRect l="3359"/>
              <a:stretch/>
            </p:blipFill>
            <p:spPr>
              <a:xfrm>
                <a:off x="1187624" y="4437111"/>
                <a:ext cx="1601085" cy="1032411"/>
              </a:xfrm>
              <a:prstGeom prst="rect">
                <a:avLst/>
              </a:prstGeom>
            </p:spPr>
          </p:pic>
        </p:grpSp>
      </p:grpSp>
      <p:sp>
        <p:nvSpPr>
          <p:cNvPr id="11" name="textruta 10"/>
          <p:cNvSpPr txBox="1"/>
          <p:nvPr/>
        </p:nvSpPr>
        <p:spPr>
          <a:xfrm>
            <a:off x="35497" y="1470378"/>
            <a:ext cx="9029817" cy="7663636"/>
          </a:xfrm>
          <a:prstGeom prst="rect">
            <a:avLst/>
          </a:prstGeom>
          <a:solidFill>
            <a:srgbClr val="AEFAA4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rgbClr val="C00000"/>
                </a:solidFill>
              </a:rPr>
              <a:t>1:a-pris</a:t>
            </a:r>
          </a:p>
          <a:p>
            <a:pPr algn="ctr"/>
            <a:r>
              <a:rPr lang="sv-SE" sz="3200" b="1" dirty="0" smtClean="0">
                <a:solidFill>
                  <a:srgbClr val="C00000"/>
                </a:solidFill>
              </a:rPr>
              <a:t>Motivering:</a:t>
            </a:r>
          </a:p>
          <a:p>
            <a:pPr algn="ctr"/>
            <a:r>
              <a:rPr lang="sv-SE" sz="2800" b="1" dirty="0" smtClean="0">
                <a:solidFill>
                  <a:srgbClr val="FF0000"/>
                </a:solidFill>
              </a:rPr>
              <a:t/>
            </a:r>
            <a:br>
              <a:rPr lang="sv-SE" sz="2800" b="1" dirty="0" smtClean="0">
                <a:solidFill>
                  <a:srgbClr val="FF0000"/>
                </a:solidFill>
              </a:rPr>
            </a:br>
            <a:r>
              <a:rPr lang="sv-SE" sz="2800" b="1" dirty="0" smtClean="0">
                <a:solidFill>
                  <a:srgbClr val="C00000"/>
                </a:solidFill>
              </a:rPr>
              <a:t>Med </a:t>
            </a:r>
            <a:r>
              <a:rPr lang="sv-SE" sz="2800" b="1" dirty="0">
                <a:solidFill>
                  <a:srgbClr val="C00000"/>
                </a:solidFill>
              </a:rPr>
              <a:t>såväl djurens, som kundernas, väl i centrum,</a:t>
            </a:r>
            <a:br>
              <a:rPr lang="sv-SE" sz="2800" b="1" dirty="0">
                <a:solidFill>
                  <a:srgbClr val="C00000"/>
                </a:solidFill>
              </a:rPr>
            </a:br>
            <a:r>
              <a:rPr lang="sv-SE" sz="2800" b="1" dirty="0">
                <a:solidFill>
                  <a:srgbClr val="C00000"/>
                </a:solidFill>
              </a:rPr>
              <a:t>erbjuder dessa energiska entreprenörer </a:t>
            </a:r>
            <a:br>
              <a:rPr lang="sv-SE" sz="2800" b="1" dirty="0">
                <a:solidFill>
                  <a:srgbClr val="C00000"/>
                </a:solidFill>
              </a:rPr>
            </a:br>
            <a:r>
              <a:rPr lang="sv-SE" sz="2800" b="1" dirty="0">
                <a:solidFill>
                  <a:srgbClr val="C00000"/>
                </a:solidFill>
              </a:rPr>
              <a:t>efterfrågade tjänster med marknadspotential. </a:t>
            </a:r>
            <a:br>
              <a:rPr lang="sv-SE" sz="2800" b="1" dirty="0">
                <a:solidFill>
                  <a:srgbClr val="C00000"/>
                </a:solidFill>
              </a:rPr>
            </a:br>
            <a:r>
              <a:rPr lang="sv-SE" sz="2800" b="1" dirty="0">
                <a:solidFill>
                  <a:srgbClr val="C00000"/>
                </a:solidFill>
              </a:rPr>
              <a:t>En bra start för fortsatt gemensamt företagande!</a:t>
            </a:r>
            <a:endParaRPr lang="sv-SE" sz="2800" b="1" dirty="0" smtClean="0">
              <a:solidFill>
                <a:srgbClr val="C00000"/>
              </a:solidFill>
            </a:endParaRPr>
          </a:p>
          <a:p>
            <a:pPr algn="ctr"/>
            <a:endParaRPr lang="sv-SE" sz="3200" b="1" dirty="0" smtClean="0">
              <a:solidFill>
                <a:srgbClr val="C00000"/>
              </a:solidFill>
            </a:endParaRPr>
          </a:p>
          <a:p>
            <a:pPr algn="ctr"/>
            <a:endParaRPr lang="sv-SE" sz="3200" b="1" dirty="0">
              <a:solidFill>
                <a:srgbClr val="C00000"/>
              </a:solidFill>
            </a:endParaRPr>
          </a:p>
          <a:p>
            <a:pPr algn="ctr"/>
            <a:endParaRPr lang="sv-SE" sz="3200" b="1" dirty="0" smtClean="0">
              <a:solidFill>
                <a:srgbClr val="C00000"/>
              </a:solidFill>
            </a:endParaRPr>
          </a:p>
          <a:p>
            <a:pPr algn="ctr"/>
            <a:endParaRPr lang="sv-SE" sz="3200" b="1" dirty="0">
              <a:solidFill>
                <a:srgbClr val="C00000"/>
              </a:solidFill>
            </a:endParaRPr>
          </a:p>
          <a:p>
            <a:pPr algn="ctr"/>
            <a:endParaRPr lang="sv-SE" sz="3200" b="1" dirty="0" smtClean="0">
              <a:solidFill>
                <a:srgbClr val="C00000"/>
              </a:solidFill>
            </a:endParaRPr>
          </a:p>
          <a:p>
            <a:pPr algn="ctr"/>
            <a:endParaRPr lang="sv-SE" sz="3200" b="1" dirty="0">
              <a:solidFill>
                <a:srgbClr val="C00000"/>
              </a:solidFill>
            </a:endParaRPr>
          </a:p>
          <a:p>
            <a:pPr algn="ctr"/>
            <a:endParaRPr lang="sv-SE" sz="3200" b="1" dirty="0" smtClean="0">
              <a:solidFill>
                <a:srgbClr val="C00000"/>
              </a:solidFill>
            </a:endParaRPr>
          </a:p>
          <a:p>
            <a:pPr algn="ctr"/>
            <a:endParaRPr lang="sv-SE" sz="3200" b="1" dirty="0">
              <a:solidFill>
                <a:srgbClr val="C00000"/>
              </a:solidFill>
            </a:endParaRPr>
          </a:p>
          <a:p>
            <a:pPr algn="ctr"/>
            <a:endParaRPr lang="sv-SE" sz="3200" b="1" dirty="0" smtClean="0">
              <a:solidFill>
                <a:srgbClr val="C00000"/>
              </a:solidFill>
            </a:endParaRPr>
          </a:p>
        </p:txBody>
      </p:sp>
      <p:grpSp>
        <p:nvGrpSpPr>
          <p:cNvPr id="14" name="Grupp 13"/>
          <p:cNvGrpSpPr/>
          <p:nvPr/>
        </p:nvGrpSpPr>
        <p:grpSpPr>
          <a:xfrm>
            <a:off x="45458" y="1454825"/>
            <a:ext cx="9029817" cy="5447645"/>
            <a:chOff x="71419" y="1450639"/>
            <a:chExt cx="9029817" cy="5447645"/>
          </a:xfrm>
        </p:grpSpPr>
        <p:sp>
          <p:nvSpPr>
            <p:cNvPr id="41" name="textruta 40"/>
            <p:cNvSpPr txBox="1"/>
            <p:nvPr/>
          </p:nvSpPr>
          <p:spPr>
            <a:xfrm>
              <a:off x="71419" y="1450639"/>
              <a:ext cx="9029817" cy="5447645"/>
            </a:xfrm>
            <a:prstGeom prst="rect">
              <a:avLst/>
            </a:prstGeom>
            <a:solidFill>
              <a:srgbClr val="AEFAA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3200" b="1" dirty="0" smtClean="0">
                  <a:solidFill>
                    <a:srgbClr val="C00000"/>
                  </a:solidFill>
                </a:rPr>
                <a:t>1:a-pris</a:t>
              </a:r>
            </a:p>
            <a:p>
              <a:endParaRPr lang="sv-SE" sz="3200" b="1" dirty="0" smtClean="0">
                <a:solidFill>
                  <a:srgbClr val="C00000"/>
                </a:solidFill>
              </a:endParaRPr>
            </a:p>
            <a:p>
              <a:r>
                <a:rPr lang="sv-SE" sz="3200" b="1" dirty="0" smtClean="0">
                  <a:solidFill>
                    <a:srgbClr val="C00000"/>
                  </a:solidFill>
                </a:rPr>
                <a:t>					Nötdjurens UF</a:t>
              </a:r>
            </a:p>
            <a:p>
              <a:r>
                <a:rPr lang="sv-SE" sz="2400" b="1" dirty="0" smtClean="0">
                  <a:solidFill>
                    <a:srgbClr val="C00000"/>
                  </a:solidFill>
                </a:rPr>
                <a:t>					</a:t>
              </a:r>
              <a:r>
                <a:rPr lang="sv-SE" sz="2400" b="1" dirty="0" err="1" smtClean="0">
                  <a:solidFill>
                    <a:srgbClr val="C00000"/>
                  </a:solidFill>
                </a:rPr>
                <a:t>Munkagårdsgymnasiet</a:t>
              </a:r>
              <a:endParaRPr lang="sv-SE" sz="2400" b="1" dirty="0" smtClean="0">
                <a:solidFill>
                  <a:srgbClr val="C00000"/>
                </a:solidFill>
              </a:endParaRPr>
            </a:p>
            <a:p>
              <a:endParaRPr lang="sv-SE" sz="2400" b="1" dirty="0">
                <a:solidFill>
                  <a:srgbClr val="C00000"/>
                </a:solidFill>
              </a:endParaRPr>
            </a:p>
            <a:p>
              <a:r>
                <a:rPr lang="sv-SE" sz="2400" b="1" dirty="0" smtClean="0">
                  <a:solidFill>
                    <a:srgbClr val="C00000"/>
                  </a:solidFill>
                </a:rPr>
                <a:t>					</a:t>
              </a:r>
              <a:r>
                <a:rPr lang="sv-SE" sz="2400" b="1" dirty="0">
                  <a:solidFill>
                    <a:srgbClr val="C00000"/>
                  </a:solidFill>
                </a:rPr>
                <a:t>Elin </a:t>
              </a:r>
              <a:r>
                <a:rPr lang="sv-SE" sz="2400" b="1" dirty="0" smtClean="0">
                  <a:solidFill>
                    <a:srgbClr val="C00000"/>
                  </a:solidFill>
                </a:rPr>
                <a:t>Bengtsson</a:t>
              </a:r>
            </a:p>
            <a:p>
              <a:r>
                <a:rPr lang="sv-SE" sz="2400" b="1" dirty="0">
                  <a:solidFill>
                    <a:srgbClr val="C00000"/>
                  </a:solidFill>
                </a:rPr>
                <a:t>	</a:t>
              </a:r>
              <a:r>
                <a:rPr lang="sv-SE" sz="2400" b="1" dirty="0" smtClean="0">
                  <a:solidFill>
                    <a:srgbClr val="C00000"/>
                  </a:solidFill>
                </a:rPr>
                <a:t>				Amanda </a:t>
              </a:r>
              <a:r>
                <a:rPr lang="sv-SE" sz="2400" b="1" dirty="0">
                  <a:solidFill>
                    <a:srgbClr val="C00000"/>
                  </a:solidFill>
                </a:rPr>
                <a:t>Eliasson </a:t>
              </a:r>
              <a:endParaRPr lang="sv-SE" sz="2400" b="1" dirty="0" smtClean="0">
                <a:solidFill>
                  <a:srgbClr val="C00000"/>
                </a:solidFill>
              </a:endParaRPr>
            </a:p>
            <a:p>
              <a:endParaRPr lang="sv-SE" sz="2400" b="1" dirty="0">
                <a:solidFill>
                  <a:srgbClr val="C00000"/>
                </a:solidFill>
              </a:endParaRPr>
            </a:p>
            <a:p>
              <a:r>
                <a:rPr lang="sv-SE" sz="2400" b="1" dirty="0" smtClean="0">
                  <a:solidFill>
                    <a:srgbClr val="C00000"/>
                  </a:solidFill>
                </a:rPr>
                <a:t>					</a:t>
              </a:r>
              <a:r>
                <a:rPr lang="sv-SE" sz="2000" b="1" dirty="0" smtClean="0">
                  <a:solidFill>
                    <a:srgbClr val="C00000"/>
                  </a:solidFill>
                </a:rPr>
                <a:t>Nominerade av</a:t>
              </a:r>
            </a:p>
            <a:p>
              <a:r>
                <a:rPr lang="sv-SE" sz="2400" b="1" dirty="0">
                  <a:solidFill>
                    <a:srgbClr val="C00000"/>
                  </a:solidFill>
                </a:rPr>
                <a:t>	</a:t>
              </a:r>
              <a:r>
                <a:rPr lang="sv-SE" sz="2400" b="1" dirty="0" smtClean="0">
                  <a:solidFill>
                    <a:srgbClr val="C00000"/>
                  </a:solidFill>
                </a:rPr>
                <a:t>				</a:t>
              </a:r>
              <a:r>
                <a:rPr lang="sv-SE" sz="2000" b="1" dirty="0">
                  <a:solidFill>
                    <a:srgbClr val="C00000"/>
                  </a:solidFill>
                </a:rPr>
                <a:t>Katarina </a:t>
              </a:r>
              <a:r>
                <a:rPr lang="sv-SE" sz="2000" b="1" dirty="0" smtClean="0">
                  <a:solidFill>
                    <a:srgbClr val="C00000"/>
                  </a:solidFill>
                </a:rPr>
                <a:t>Åhman-Schantz</a:t>
              </a:r>
            </a:p>
            <a:p>
              <a:r>
                <a:rPr lang="sv-SE" sz="2000" b="1" dirty="0">
                  <a:solidFill>
                    <a:srgbClr val="C00000"/>
                  </a:solidFill>
                </a:rPr>
                <a:t>	</a:t>
              </a:r>
              <a:r>
                <a:rPr lang="sv-SE" sz="2000" b="1" dirty="0" smtClean="0">
                  <a:solidFill>
                    <a:srgbClr val="C00000"/>
                  </a:solidFill>
                </a:rPr>
                <a:t>				Eva </a:t>
              </a:r>
              <a:r>
                <a:rPr lang="sv-SE" sz="2000" b="1" dirty="0">
                  <a:solidFill>
                    <a:srgbClr val="C00000"/>
                  </a:solidFill>
                </a:rPr>
                <a:t>Ingvarsson </a:t>
              </a:r>
            </a:p>
            <a:p>
              <a:endParaRPr lang="sv-SE" sz="2400" b="1" dirty="0">
                <a:solidFill>
                  <a:srgbClr val="C00000"/>
                </a:solidFill>
              </a:endParaRPr>
            </a:p>
            <a:p>
              <a:endParaRPr lang="sv-SE" sz="2000" b="1" dirty="0" smtClean="0">
                <a:solidFill>
                  <a:srgbClr val="C00000"/>
                </a:solidFill>
              </a:endParaRPr>
            </a:p>
            <a:p>
              <a:endParaRPr lang="sv-SE" sz="2000" b="1" dirty="0" smtClean="0">
                <a:solidFill>
                  <a:srgbClr val="C00000"/>
                </a:solidFill>
              </a:endParaRPr>
            </a:p>
          </p:txBody>
        </p:sp>
        <p:pic>
          <p:nvPicPr>
            <p:cNvPr id="42" name="Bildobjekt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715" y="2436712"/>
              <a:ext cx="3000858" cy="3888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49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pPr eaLnBrk="1" hangingPunct="1"/>
            <a:r>
              <a:rPr lang="sv-SE" altLang="sv-SE" sz="3600" b="1" dirty="0" smtClean="0">
                <a:solidFill>
                  <a:srgbClr val="C00000"/>
                </a:solidFill>
              </a:rPr>
              <a:t>Vinnare av 2019 års</a:t>
            </a:r>
            <a:br>
              <a:rPr lang="sv-SE" altLang="sv-SE" sz="3600" b="1" dirty="0" smtClean="0">
                <a:solidFill>
                  <a:srgbClr val="C00000"/>
                </a:solidFill>
              </a:rPr>
            </a:br>
            <a:r>
              <a:rPr lang="sv-SE" altLang="sv-SE" sz="3600" b="1" dirty="0" smtClean="0">
                <a:solidFill>
                  <a:srgbClr val="C00000"/>
                </a:solidFill>
              </a:rPr>
              <a:t>Ung-Ullbagge är</a:t>
            </a:r>
            <a:br>
              <a:rPr lang="sv-SE" altLang="sv-SE" sz="3600" b="1" dirty="0" smtClean="0">
                <a:solidFill>
                  <a:srgbClr val="C00000"/>
                </a:solidFill>
              </a:rPr>
            </a:br>
            <a:r>
              <a:rPr lang="sv-SE" altLang="sv-SE" sz="3600" b="1" dirty="0" smtClean="0">
                <a:solidFill>
                  <a:srgbClr val="C00000"/>
                </a:solidFill>
              </a:rPr>
              <a:t>Nötdjurens UF</a:t>
            </a:r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idx="1"/>
          </p:nvPr>
        </p:nvSpPr>
        <p:spPr bwMode="auto">
          <a:xfrm>
            <a:off x="251520" y="2204864"/>
            <a:ext cx="8784976" cy="2520280"/>
          </a:xfrm>
          <a:prstGeom prst="rect">
            <a:avLst/>
          </a:prstGeom>
          <a:solidFill>
            <a:srgbClr val="AEFAA4">
              <a:alpha val="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sv-SE" sz="2800" b="1" dirty="0" smtClean="0">
                <a:solidFill>
                  <a:srgbClr val="C00000"/>
                </a:solidFill>
              </a:rPr>
              <a:t>MOTIVERING:</a:t>
            </a:r>
          </a:p>
          <a:p>
            <a:pPr marL="0" indent="0">
              <a:buNone/>
            </a:pPr>
            <a:r>
              <a:rPr lang="sv-SE" sz="2800" b="1" dirty="0">
                <a:solidFill>
                  <a:srgbClr val="C00000"/>
                </a:solidFill>
              </a:rPr>
              <a:t>Med såväl djurens, som kundernas, väl i centrum,</a:t>
            </a:r>
            <a:br>
              <a:rPr lang="sv-SE" sz="2800" b="1" dirty="0">
                <a:solidFill>
                  <a:srgbClr val="C00000"/>
                </a:solidFill>
              </a:rPr>
            </a:br>
            <a:r>
              <a:rPr lang="sv-SE" sz="2800" b="1" dirty="0">
                <a:solidFill>
                  <a:srgbClr val="C00000"/>
                </a:solidFill>
              </a:rPr>
              <a:t>erbjuder dessa energiska entreprenörer </a:t>
            </a:r>
            <a:br>
              <a:rPr lang="sv-SE" sz="2800" b="1" dirty="0">
                <a:solidFill>
                  <a:srgbClr val="C00000"/>
                </a:solidFill>
              </a:rPr>
            </a:br>
            <a:r>
              <a:rPr lang="sv-SE" sz="2800" b="1" dirty="0">
                <a:solidFill>
                  <a:srgbClr val="C00000"/>
                </a:solidFill>
              </a:rPr>
              <a:t>efterfrågade tjänster med marknadspotential. </a:t>
            </a:r>
            <a:br>
              <a:rPr lang="sv-SE" sz="2800" b="1" dirty="0">
                <a:solidFill>
                  <a:srgbClr val="C00000"/>
                </a:solidFill>
              </a:rPr>
            </a:br>
            <a:r>
              <a:rPr lang="sv-SE" sz="2800" b="1" dirty="0">
                <a:solidFill>
                  <a:srgbClr val="C00000"/>
                </a:solidFill>
              </a:rPr>
              <a:t>En bra start för fortsatt gemensamt företagande!</a:t>
            </a:r>
          </a:p>
        </p:txBody>
      </p:sp>
      <p:grpSp>
        <p:nvGrpSpPr>
          <p:cNvPr id="2" name="Grupp 1"/>
          <p:cNvGrpSpPr/>
          <p:nvPr/>
        </p:nvGrpSpPr>
        <p:grpSpPr>
          <a:xfrm>
            <a:off x="1619672" y="5157192"/>
            <a:ext cx="4788732" cy="1404356"/>
            <a:chOff x="1619672" y="5157192"/>
            <a:chExt cx="4788732" cy="1404356"/>
          </a:xfrm>
        </p:grpSpPr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5229200"/>
              <a:ext cx="2592288" cy="1009628"/>
            </a:xfrm>
            <a:prstGeom prst="rect">
              <a:avLst/>
            </a:prstGeom>
          </p:spPr>
        </p:pic>
        <p:pic>
          <p:nvPicPr>
            <p:cNvPr id="7" name="Picture 9" descr="NF-Logo-f-web120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5157192"/>
              <a:ext cx="1404356" cy="1404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572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353425" cy="1143000"/>
          </a:xfrm>
        </p:spPr>
        <p:txBody>
          <a:bodyPr/>
          <a:lstStyle/>
          <a:p>
            <a:pPr eaLnBrk="1" hangingPunct="1"/>
            <a:r>
              <a:rPr lang="sv-SE" altLang="sv-SE" b="1" smtClean="0">
                <a:solidFill>
                  <a:srgbClr val="990000"/>
                </a:solidFill>
              </a:rPr>
              <a:t>Kriterier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424862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sv-SE" altLang="sv-SE" sz="2400" b="1" dirty="0" smtClean="0">
                <a:solidFill>
                  <a:srgbClr val="990000"/>
                </a:solidFill>
              </a:rPr>
              <a:t>NB-elever ska ha visat att de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2400" b="1" dirty="0" smtClean="0">
                <a:solidFill>
                  <a:srgbClr val="990000"/>
                </a:solidFill>
              </a:rPr>
              <a:t>är innovativa och tar vara på möjligheter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2400" b="1" dirty="0" smtClean="0">
                <a:solidFill>
                  <a:srgbClr val="990000"/>
                </a:solidFill>
              </a:rPr>
              <a:t>har en stark drivkraft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2400" b="1" dirty="0" smtClean="0">
                <a:solidFill>
                  <a:srgbClr val="990000"/>
                </a:solidFill>
              </a:rPr>
              <a:t>har god samarbetsförmåga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2400" b="1" dirty="0" smtClean="0">
                <a:solidFill>
                  <a:srgbClr val="990000"/>
                </a:solidFill>
              </a:rPr>
              <a:t>gärna vill skapa sin egen framtid på landsbygden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2400" b="1" dirty="0" smtClean="0">
                <a:solidFill>
                  <a:srgbClr val="990000"/>
                </a:solidFill>
              </a:rPr>
              <a:t>visat prov på entreprenörskap i skolan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2400" b="1" dirty="0" smtClean="0">
                <a:solidFill>
                  <a:srgbClr val="990000"/>
                </a:solidFill>
              </a:rPr>
              <a:t>aktivt deltagit i utvecklingen av skolan och undervisningen mot mer autentiska/</a:t>
            </a:r>
            <a:br>
              <a:rPr lang="sv-SE" altLang="sv-SE" sz="2400" b="1" dirty="0" smtClean="0">
                <a:solidFill>
                  <a:srgbClr val="990000"/>
                </a:solidFill>
              </a:rPr>
            </a:br>
            <a:r>
              <a:rPr lang="sv-SE" altLang="sv-SE" sz="2400" b="1" dirty="0" err="1" smtClean="0">
                <a:solidFill>
                  <a:srgbClr val="990000"/>
                </a:solidFill>
              </a:rPr>
              <a:t>entreprenöriella</a:t>
            </a:r>
            <a:r>
              <a:rPr lang="sv-SE" altLang="sv-SE" sz="2400" b="1" dirty="0" smtClean="0">
                <a:solidFill>
                  <a:srgbClr val="99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990000"/>
                </a:solidFill>
              </a:rPr>
              <a:t>arbetsätt</a:t>
            </a:r>
            <a:endParaRPr lang="sv-SE" altLang="sv-SE" sz="2400" b="1" dirty="0" smtClean="0">
              <a:solidFill>
                <a:srgbClr val="99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v-SE" altLang="sv-SE" sz="1200" b="1" dirty="0" smtClean="0">
              <a:solidFill>
                <a:srgbClr val="99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v-SE" altLang="sv-SE" sz="2400" b="1" dirty="0" smtClean="0">
                <a:solidFill>
                  <a:srgbClr val="990000"/>
                </a:solidFill>
              </a:rPr>
              <a:t>	</a:t>
            </a:r>
            <a:r>
              <a:rPr lang="sv-SE" altLang="sv-SE" sz="2400" b="1" i="1" dirty="0" smtClean="0">
                <a:solidFill>
                  <a:srgbClr val="990000"/>
                </a:solidFill>
              </a:rPr>
              <a:t>En elevgrupp kan bestå av ett UF-företag, styrelsen för en elevförening, t.ex. JUF, 4H, elevrådet, klass eller del av klass m.m</a:t>
            </a:r>
            <a:r>
              <a:rPr lang="sv-SE" altLang="sv-SE" sz="2400" b="1" dirty="0" smtClean="0">
                <a:solidFill>
                  <a:srgbClr val="990000"/>
                </a:solidFill>
              </a:rPr>
              <a:t>. </a:t>
            </a:r>
            <a:endParaRPr lang="sv-SE" altLang="sv-SE" sz="2800" dirty="0" smtClean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45500" cy="1143000"/>
          </a:xfrm>
        </p:spPr>
        <p:txBody>
          <a:bodyPr anchor="t"/>
          <a:lstStyle/>
          <a:p>
            <a:pPr eaLnBrk="1" hangingPunct="1"/>
            <a:r>
              <a:rPr lang="sv-SE" altLang="sv-SE" sz="2000" b="1" smtClean="0">
                <a:solidFill>
                  <a:srgbClr val="990000"/>
                </a:solidFill>
              </a:rPr>
              <a:t>Landsbygdsgalan 2010</a:t>
            </a:r>
            <a:r>
              <a:rPr lang="sv-SE" altLang="sv-SE" sz="4000" b="1" smtClean="0">
                <a:solidFill>
                  <a:srgbClr val="990000"/>
                </a:solidFill>
              </a:rPr>
              <a:t/>
            </a:r>
            <a:br>
              <a:rPr lang="sv-SE" altLang="sv-SE" sz="4000" b="1" smtClean="0">
                <a:solidFill>
                  <a:srgbClr val="990000"/>
                </a:solidFill>
              </a:rPr>
            </a:br>
            <a:r>
              <a:rPr lang="sv-SE" altLang="sv-SE" sz="3200" b="1" smtClean="0">
                <a:solidFill>
                  <a:srgbClr val="990000"/>
                </a:solidFill>
              </a:rPr>
              <a:t>Årets ungdomssatsning</a:t>
            </a:r>
            <a:br>
              <a:rPr lang="sv-SE" altLang="sv-SE" sz="3200" b="1" smtClean="0">
                <a:solidFill>
                  <a:srgbClr val="990000"/>
                </a:solidFill>
              </a:rPr>
            </a:br>
            <a:r>
              <a:rPr lang="sv-SE" altLang="sv-SE" sz="3200" b="1" smtClean="0">
                <a:solidFill>
                  <a:srgbClr val="990000"/>
                </a:solidFill>
              </a:rPr>
              <a:t>på landsbygden</a:t>
            </a:r>
            <a:r>
              <a:rPr lang="sv-SE" altLang="sv-SE" sz="4000" b="1" smtClean="0">
                <a:solidFill>
                  <a:srgbClr val="990000"/>
                </a:solidFill>
              </a:rPr>
              <a:t/>
            </a:r>
            <a:br>
              <a:rPr lang="sv-SE" altLang="sv-SE" sz="4000" b="1" smtClean="0">
                <a:solidFill>
                  <a:srgbClr val="990000"/>
                </a:solidFill>
              </a:rPr>
            </a:br>
            <a:r>
              <a:rPr lang="sv-SE" altLang="sv-SE" sz="2000" b="1" smtClean="0">
                <a:solidFill>
                  <a:srgbClr val="990000"/>
                </a:solidFill>
              </a:rPr>
              <a:t>Naturbrukselever landsbygdsutvecklar (FNALL-projektet)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18125"/>
            <a:ext cx="8820150" cy="1539875"/>
          </a:xfrm>
        </p:spPr>
        <p:txBody>
          <a:bodyPr/>
          <a:lstStyle/>
          <a:p>
            <a:pPr eaLnBrk="1" hangingPunct="1">
              <a:buNone/>
            </a:pPr>
            <a:r>
              <a:rPr lang="sv-SE" altLang="sv-SE" i="1" dirty="0" smtClean="0"/>
              <a:t>	</a:t>
            </a:r>
            <a:r>
              <a:rPr lang="sv-SE" altLang="sv-SE" sz="1800" b="1" i="1" dirty="0" smtClean="0">
                <a:solidFill>
                  <a:srgbClr val="990000"/>
                </a:solidFill>
              </a:rPr>
              <a:t>”Projektet har stimulerat naturbrukselevernas och lärarnas egna drivkrafter inom entreprenörskap, företagande och landsbygdsutveckling. Projektet har tagit hänsyn till integration och jämställdhet. Projektet har stärkt sam-arbete mellan naturbruksgymnasier och andra ungdomsfrämjande aktörer.”</a:t>
            </a:r>
            <a:endParaRPr lang="sv-SE" altLang="sv-SE" sz="1800" dirty="0" smtClean="0"/>
          </a:p>
        </p:txBody>
      </p:sp>
      <p:pic>
        <p:nvPicPr>
          <p:cNvPr id="4100" name="Picture 4" descr="Pressbild+galavinna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44675"/>
            <a:ext cx="4032250" cy="36020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1"/>
            <a:ext cx="8229600" cy="1368450"/>
          </a:xfrm>
        </p:spPr>
        <p:txBody>
          <a:bodyPr/>
          <a:lstStyle/>
          <a:p>
            <a:pPr eaLnBrk="1" hangingPunct="1"/>
            <a:r>
              <a:rPr lang="sv-SE" altLang="sv-SE" sz="3600" b="1" dirty="0" smtClean="0">
                <a:solidFill>
                  <a:srgbClr val="990000"/>
                </a:solidFill>
              </a:rPr>
              <a:t>De nominerade är</a:t>
            </a:r>
            <a:br>
              <a:rPr lang="sv-SE" altLang="sv-SE" sz="3600" b="1" dirty="0" smtClean="0">
                <a:solidFill>
                  <a:srgbClr val="990000"/>
                </a:solidFill>
              </a:rPr>
            </a:br>
            <a:r>
              <a:rPr lang="sv-SE" altLang="sv-SE" sz="3600" b="1" dirty="0" smtClean="0">
                <a:solidFill>
                  <a:srgbClr val="990000"/>
                </a:solidFill>
              </a:rPr>
              <a:t>Borderbomb UF</a:t>
            </a:r>
            <a:r>
              <a:rPr lang="sv-SE" altLang="sv-SE" sz="4000" b="1" dirty="0" smtClean="0">
                <a:solidFill>
                  <a:srgbClr val="990000"/>
                </a:solidFill>
              </a:rPr>
              <a:t/>
            </a:r>
            <a:br>
              <a:rPr lang="sv-SE" altLang="sv-SE" sz="4000" b="1" dirty="0" smtClean="0">
                <a:solidFill>
                  <a:srgbClr val="990000"/>
                </a:solidFill>
              </a:rPr>
            </a:br>
            <a:r>
              <a:rPr lang="sv-SE" altLang="sv-SE" sz="2800" b="1" dirty="0" smtClean="0">
                <a:solidFill>
                  <a:srgbClr val="990000"/>
                </a:solidFill>
              </a:rPr>
              <a:t>Blekinge Naturbruksgymnasium</a:t>
            </a:r>
            <a:endParaRPr lang="sv-SE" altLang="sv-SE" sz="3200" b="1" dirty="0" smtClean="0">
              <a:solidFill>
                <a:srgbClr val="990000"/>
              </a:solidFill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262731" y="5661248"/>
            <a:ext cx="86407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>
                <a:solidFill>
                  <a:srgbClr val="C00000"/>
                </a:solidFill>
              </a:rPr>
              <a:t>Med hundens bästa för ögonen! Unika hundhalsband skapas </a:t>
            </a:r>
            <a:r>
              <a:rPr lang="sv-SE" sz="2000" b="1" dirty="0" smtClean="0">
                <a:solidFill>
                  <a:srgbClr val="C00000"/>
                </a:solidFill>
              </a:rPr>
              <a:t>–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med </a:t>
            </a:r>
            <a:r>
              <a:rPr lang="sv-SE" sz="2000" b="1" dirty="0">
                <a:solidFill>
                  <a:srgbClr val="C00000"/>
                </a:solidFill>
              </a:rPr>
              <a:t>egen design och en grund lagd för framtida </a:t>
            </a:r>
            <a:r>
              <a:rPr lang="sv-SE" sz="2000" b="1" dirty="0" smtClean="0">
                <a:solidFill>
                  <a:srgbClr val="C00000"/>
                </a:solidFill>
              </a:rPr>
              <a:t>yrkesval</a:t>
            </a:r>
            <a:r>
              <a:rPr lang="sv-SE" sz="2000" b="1" dirty="0" smtClean="0">
                <a:solidFill>
                  <a:srgbClr val="C00000"/>
                </a:solidFill>
                <a:latin typeface="+mn-lt"/>
                <a:ea typeface="Lucida Grande"/>
                <a:cs typeface="Lucida Grande"/>
              </a:rPr>
              <a:t>.</a:t>
            </a:r>
            <a:r>
              <a:rPr lang="sv-SE" altLang="zh-CN" sz="2400" b="1" i="1" dirty="0" smtClean="0">
                <a:solidFill>
                  <a:srgbClr val="C0000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sv-SE" altLang="sv-SE" sz="2400" b="1" i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5" name="Grupp 4"/>
          <p:cNvGrpSpPr/>
          <p:nvPr/>
        </p:nvGrpSpPr>
        <p:grpSpPr>
          <a:xfrm>
            <a:off x="1331640" y="1781551"/>
            <a:ext cx="6288556" cy="3873236"/>
            <a:chOff x="1331640" y="1781551"/>
            <a:chExt cx="6288556" cy="3873236"/>
          </a:xfrm>
        </p:grpSpPr>
        <p:grpSp>
          <p:nvGrpSpPr>
            <p:cNvPr id="8" name="Grupp 7"/>
            <p:cNvGrpSpPr/>
            <p:nvPr/>
          </p:nvGrpSpPr>
          <p:grpSpPr>
            <a:xfrm>
              <a:off x="1331640" y="1781551"/>
              <a:ext cx="6288556" cy="3873236"/>
              <a:chOff x="1331640" y="1781551"/>
              <a:chExt cx="6288556" cy="3873236"/>
            </a:xfrm>
          </p:grpSpPr>
          <p:pic>
            <p:nvPicPr>
              <p:cNvPr id="3" name="Bildobjekt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1640" y="1781551"/>
                <a:ext cx="6288556" cy="3873236"/>
              </a:xfrm>
              <a:prstGeom prst="rect">
                <a:avLst/>
              </a:prstGeom>
            </p:spPr>
          </p:pic>
          <p:pic>
            <p:nvPicPr>
              <p:cNvPr id="4" name="Bildobjekt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1640" y="1796488"/>
                <a:ext cx="2050455" cy="1215659"/>
              </a:xfrm>
              <a:prstGeom prst="rect">
                <a:avLst/>
              </a:prstGeom>
            </p:spPr>
          </p:pic>
          <p:pic>
            <p:nvPicPr>
              <p:cNvPr id="7" name="Bildobjekt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3179" y="4260875"/>
                <a:ext cx="2347017" cy="1388876"/>
              </a:xfrm>
              <a:prstGeom prst="rect">
                <a:avLst/>
              </a:prstGeom>
            </p:spPr>
          </p:pic>
        </p:grpSp>
        <p:pic>
          <p:nvPicPr>
            <p:cNvPr id="2" name="Bildobjekt 1"/>
            <p:cNvPicPr>
              <a:picLocks noChangeAspect="1"/>
            </p:cNvPicPr>
            <p:nvPr/>
          </p:nvPicPr>
          <p:blipFill rotWithShape="1">
            <a:blip r:embed="rId5"/>
            <a:srcRect t="1371" r="2449"/>
            <a:stretch/>
          </p:blipFill>
          <p:spPr>
            <a:xfrm>
              <a:off x="3894243" y="4290185"/>
              <a:ext cx="1377738" cy="13620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1"/>
          <p:cNvSpPr>
            <a:spLocks noChangeArrowheads="1"/>
          </p:cNvSpPr>
          <p:nvPr/>
        </p:nvSpPr>
        <p:spPr bwMode="auto">
          <a:xfrm>
            <a:off x="395288" y="260350"/>
            <a:ext cx="8302625" cy="144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3600" b="1" dirty="0">
                <a:solidFill>
                  <a:srgbClr val="990000"/>
                </a:solidFill>
              </a:rPr>
              <a:t>De nominerade är</a:t>
            </a:r>
            <a:r>
              <a:rPr lang="sv-SE" altLang="sv-SE" sz="4000" b="1" dirty="0">
                <a:solidFill>
                  <a:srgbClr val="990000"/>
                </a:solidFill>
              </a:rPr>
              <a:t/>
            </a:r>
            <a:br>
              <a:rPr lang="sv-SE" altLang="sv-SE" sz="4000" b="1" dirty="0">
                <a:solidFill>
                  <a:srgbClr val="990000"/>
                </a:solidFill>
              </a:rPr>
            </a:br>
            <a:r>
              <a:rPr lang="sv-SE" altLang="sv-SE" sz="3600" b="1" dirty="0" err="1" smtClean="0">
                <a:solidFill>
                  <a:srgbClr val="990000"/>
                </a:solidFill>
              </a:rPr>
              <a:t>Päro</a:t>
            </a:r>
            <a:r>
              <a:rPr lang="sv-SE" altLang="sv-SE" sz="3600" b="1" dirty="0" smtClean="0">
                <a:solidFill>
                  <a:srgbClr val="990000"/>
                </a:solidFill>
              </a:rPr>
              <a:t>-Chips UF</a:t>
            </a:r>
            <a:br>
              <a:rPr lang="sv-SE" altLang="sv-SE" sz="3600" b="1" dirty="0" smtClean="0">
                <a:solidFill>
                  <a:srgbClr val="990000"/>
                </a:solidFill>
              </a:rPr>
            </a:br>
            <a:r>
              <a:rPr lang="sv-SE" altLang="sv-SE" sz="2800" b="1" dirty="0" smtClean="0">
                <a:solidFill>
                  <a:srgbClr val="990000"/>
                </a:solidFill>
              </a:rPr>
              <a:t>Grans Naturbruksgymnasium</a:t>
            </a:r>
            <a:endParaRPr lang="sv-SE" altLang="sv-SE" sz="2800" b="1" dirty="0">
              <a:solidFill>
                <a:srgbClr val="990000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26217" y="5661248"/>
            <a:ext cx="86407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>
                <a:solidFill>
                  <a:srgbClr val="C00000"/>
                </a:solidFill>
              </a:rPr>
              <a:t>Lokalproducerad mat runt Piteå! Här vidareförädlas och marknadsförs närodlad andrasortering av mandelpotatis </a:t>
            </a:r>
            <a:r>
              <a:rPr lang="sv-SE" sz="2000" b="1" dirty="0" smtClean="0">
                <a:solidFill>
                  <a:srgbClr val="C00000"/>
                </a:solidFill>
              </a:rPr>
              <a:t>–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till potatischips</a:t>
            </a:r>
            <a:r>
              <a:rPr lang="sv-SE" sz="2000" b="1" dirty="0" smtClean="0">
                <a:solidFill>
                  <a:srgbClr val="C00000"/>
                </a:solidFill>
                <a:latin typeface="+mn-lt"/>
                <a:ea typeface="Lucida Grande"/>
                <a:cs typeface="Lucida Grande"/>
              </a:rPr>
              <a:t>.</a:t>
            </a:r>
            <a:endParaRPr lang="sv-SE" altLang="sv-SE" sz="2000" b="1" i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7" name="Grupp 6"/>
          <p:cNvGrpSpPr/>
          <p:nvPr/>
        </p:nvGrpSpPr>
        <p:grpSpPr>
          <a:xfrm>
            <a:off x="1763688" y="1748439"/>
            <a:ext cx="5858050" cy="3924875"/>
            <a:chOff x="1115616" y="1767805"/>
            <a:chExt cx="5858050" cy="3924875"/>
          </a:xfrm>
        </p:grpSpPr>
        <p:pic>
          <p:nvPicPr>
            <p:cNvPr id="2" name="Bildobjekt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5616" y="1767805"/>
              <a:ext cx="3172480" cy="3924875"/>
            </a:xfrm>
            <a:prstGeom prst="rect">
              <a:avLst/>
            </a:prstGeom>
          </p:spPr>
        </p:pic>
        <p:pic>
          <p:nvPicPr>
            <p:cNvPr id="3" name="Bildobjekt 2"/>
            <p:cNvPicPr>
              <a:picLocks noChangeAspect="1"/>
            </p:cNvPicPr>
            <p:nvPr/>
          </p:nvPicPr>
          <p:blipFill rotWithShape="1">
            <a:blip r:embed="rId3"/>
            <a:srcRect r="19694"/>
            <a:stretch/>
          </p:blipFill>
          <p:spPr>
            <a:xfrm>
              <a:off x="4067944" y="1776154"/>
              <a:ext cx="2905722" cy="39165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23528" y="5661248"/>
            <a:ext cx="86423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>
                <a:solidFill>
                  <a:srgbClr val="C00000"/>
                </a:solidFill>
              </a:rPr>
              <a:t>Återbruk av utgångsmaterial + hållbart rostfritt</a:t>
            </a:r>
            <a:r>
              <a:rPr lang="sv-SE" sz="2000" b="1" dirty="0" smtClean="0">
                <a:solidFill>
                  <a:srgbClr val="C00000"/>
                </a:solidFill>
              </a:rPr>
              <a:t>!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Unika </a:t>
            </a:r>
            <a:r>
              <a:rPr lang="sv-SE" sz="2000" b="1" dirty="0">
                <a:solidFill>
                  <a:srgbClr val="C00000"/>
                </a:solidFill>
              </a:rPr>
              <a:t>hund- och kattmatskålar designas och </a:t>
            </a:r>
            <a:r>
              <a:rPr lang="sv-SE" sz="2000" b="1" dirty="0" smtClean="0">
                <a:solidFill>
                  <a:srgbClr val="C00000"/>
                </a:solidFill>
              </a:rPr>
              <a:t>tillverkas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på </a:t>
            </a:r>
            <a:r>
              <a:rPr lang="sv-SE" sz="2000" b="1" dirty="0">
                <a:solidFill>
                  <a:srgbClr val="C00000"/>
                </a:solidFill>
              </a:rPr>
              <a:t>Värmlands </a:t>
            </a:r>
            <a:r>
              <a:rPr lang="sv-SE" sz="2000" b="1" dirty="0" smtClean="0">
                <a:solidFill>
                  <a:srgbClr val="C00000"/>
                </a:solidFill>
              </a:rPr>
              <a:t>landsbygd.</a:t>
            </a:r>
            <a:r>
              <a:rPr lang="sv-SE" sz="2000" dirty="0" smtClean="0"/>
              <a:t> </a:t>
            </a:r>
            <a:endParaRPr lang="sv-SE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sv-SE" sz="20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171" name="Rectangle 23"/>
          <p:cNvSpPr>
            <a:spLocks noChangeArrowheads="1"/>
          </p:cNvSpPr>
          <p:nvPr/>
        </p:nvSpPr>
        <p:spPr bwMode="auto">
          <a:xfrm>
            <a:off x="395288" y="260351"/>
            <a:ext cx="8302625" cy="144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3600" b="1" dirty="0">
                <a:solidFill>
                  <a:srgbClr val="990000"/>
                </a:solidFill>
              </a:rPr>
              <a:t>De nominerade är</a:t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3600" b="1" dirty="0" err="1" smtClean="0">
                <a:solidFill>
                  <a:srgbClr val="990000"/>
                </a:solidFill>
              </a:rPr>
              <a:t>Foodstation</a:t>
            </a:r>
            <a:r>
              <a:rPr lang="sv-SE" altLang="sv-SE" sz="3600" b="1" dirty="0" smtClean="0">
                <a:solidFill>
                  <a:srgbClr val="990000"/>
                </a:solidFill>
              </a:rPr>
              <a:t> UF</a:t>
            </a:r>
            <a:r>
              <a:rPr lang="sv-SE" altLang="sv-SE" sz="3600" b="1" dirty="0">
                <a:solidFill>
                  <a:srgbClr val="990000"/>
                </a:solidFill>
              </a:rPr>
              <a:t/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2800" b="1" dirty="0" err="1" smtClean="0">
                <a:solidFill>
                  <a:srgbClr val="990000"/>
                </a:solidFill>
              </a:rPr>
              <a:t>Lillerudsgymnasiet</a:t>
            </a:r>
            <a:r>
              <a:rPr lang="sv-SE" altLang="sv-SE" sz="2800" b="1" dirty="0" smtClean="0">
                <a:solidFill>
                  <a:srgbClr val="990000"/>
                </a:solidFill>
              </a:rPr>
              <a:t> </a:t>
            </a:r>
            <a:endParaRPr lang="sv-SE" altLang="sv-SE" sz="2800" b="1" dirty="0">
              <a:solidFill>
                <a:srgbClr val="990000"/>
              </a:solidFill>
            </a:endParaRPr>
          </a:p>
        </p:txBody>
      </p:sp>
      <p:grpSp>
        <p:nvGrpSpPr>
          <p:cNvPr id="7" name="Grupp 6"/>
          <p:cNvGrpSpPr/>
          <p:nvPr/>
        </p:nvGrpSpPr>
        <p:grpSpPr>
          <a:xfrm>
            <a:off x="1018208" y="1847089"/>
            <a:ext cx="7056784" cy="3814159"/>
            <a:chOff x="1018208" y="1847089"/>
            <a:chExt cx="7056784" cy="3814159"/>
          </a:xfrm>
        </p:grpSpPr>
        <p:pic>
          <p:nvPicPr>
            <p:cNvPr id="2" name="Bildobjekt 1"/>
            <p:cNvPicPr>
              <a:picLocks noChangeAspect="1"/>
            </p:cNvPicPr>
            <p:nvPr/>
          </p:nvPicPr>
          <p:blipFill rotWithShape="1">
            <a:blip r:embed="rId2"/>
            <a:srcRect t="3639"/>
            <a:stretch/>
          </p:blipFill>
          <p:spPr>
            <a:xfrm>
              <a:off x="1018208" y="1847089"/>
              <a:ext cx="7056784" cy="3814159"/>
            </a:xfrm>
            <a:prstGeom prst="rect">
              <a:avLst/>
            </a:prstGeom>
          </p:spPr>
        </p:pic>
        <p:pic>
          <p:nvPicPr>
            <p:cNvPr id="3" name="Bildobjekt 2"/>
            <p:cNvPicPr>
              <a:picLocks noChangeAspect="1"/>
            </p:cNvPicPr>
            <p:nvPr/>
          </p:nvPicPr>
          <p:blipFill rotWithShape="1">
            <a:blip r:embed="rId3"/>
            <a:srcRect l="3359"/>
            <a:stretch/>
          </p:blipFill>
          <p:spPr>
            <a:xfrm>
              <a:off x="1187624" y="4437111"/>
              <a:ext cx="1601085" cy="1032411"/>
            </a:xfrm>
            <a:prstGeom prst="rect">
              <a:avLst/>
            </a:prstGeom>
          </p:spPr>
        </p:pic>
        <p:pic>
          <p:nvPicPr>
            <p:cNvPr id="5" name="Bildobjekt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9912" y="4388987"/>
              <a:ext cx="1440160" cy="1199121"/>
            </a:xfrm>
            <a:prstGeom prst="rect">
              <a:avLst/>
            </a:prstGeom>
          </p:spPr>
        </p:pic>
        <p:pic>
          <p:nvPicPr>
            <p:cNvPr id="6" name="Bildobjekt 5"/>
            <p:cNvPicPr>
              <a:picLocks noChangeAspect="1"/>
            </p:cNvPicPr>
            <p:nvPr/>
          </p:nvPicPr>
          <p:blipFill rotWithShape="1">
            <a:blip r:embed="rId5"/>
            <a:srcRect l="10426" t="-5608" r="2491" b="5608"/>
            <a:stretch/>
          </p:blipFill>
          <p:spPr>
            <a:xfrm>
              <a:off x="5614020" y="4404640"/>
              <a:ext cx="601464" cy="119753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107504" y="5661248"/>
            <a:ext cx="89289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>
                <a:solidFill>
                  <a:srgbClr val="C00000"/>
                </a:solidFill>
              </a:rPr>
              <a:t>Avlastning för Hallands djurbönder</a:t>
            </a:r>
            <a:r>
              <a:rPr lang="sv-SE" sz="2000" b="1" dirty="0" smtClean="0">
                <a:solidFill>
                  <a:srgbClr val="C00000"/>
                </a:solidFill>
              </a:rPr>
              <a:t>!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Avbytartjänst </a:t>
            </a:r>
            <a:r>
              <a:rPr lang="sv-SE" sz="2000" b="1" dirty="0">
                <a:solidFill>
                  <a:srgbClr val="C00000"/>
                </a:solidFill>
              </a:rPr>
              <a:t>för mjölk-, gris-, får- och hästägare </a:t>
            </a:r>
            <a:r>
              <a:rPr lang="sv-SE" sz="2000" b="1" dirty="0" smtClean="0">
                <a:solidFill>
                  <a:srgbClr val="C00000"/>
                </a:solidFill>
              </a:rPr>
              <a:t>–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en </a:t>
            </a:r>
            <a:r>
              <a:rPr lang="sv-SE" sz="2000" b="1" dirty="0">
                <a:solidFill>
                  <a:srgbClr val="C00000"/>
                </a:solidFill>
              </a:rPr>
              <a:t>bra start på påbörjat </a:t>
            </a:r>
            <a:r>
              <a:rPr lang="sv-SE" sz="2000" b="1" dirty="0" smtClean="0">
                <a:solidFill>
                  <a:srgbClr val="C00000"/>
                </a:solidFill>
              </a:rPr>
              <a:t>företagande</a:t>
            </a:r>
            <a:r>
              <a:rPr lang="sv-SE" sz="2000" b="1" dirty="0" smtClean="0">
                <a:solidFill>
                  <a:srgbClr val="C00000"/>
                </a:solidFill>
                <a:latin typeface="+mn-lt"/>
                <a:ea typeface="Lucida Grande"/>
                <a:cs typeface="Lucida Grande"/>
              </a:rPr>
              <a:t>.</a:t>
            </a:r>
            <a:endParaRPr lang="sv-SE" altLang="sv-SE" sz="20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195" name="Rectangle 23"/>
          <p:cNvSpPr>
            <a:spLocks noChangeArrowheads="1"/>
          </p:cNvSpPr>
          <p:nvPr/>
        </p:nvSpPr>
        <p:spPr bwMode="auto">
          <a:xfrm>
            <a:off x="395288" y="260351"/>
            <a:ext cx="8302625" cy="144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3600" b="1" dirty="0">
                <a:solidFill>
                  <a:srgbClr val="990000"/>
                </a:solidFill>
              </a:rPr>
              <a:t>De nominerade är</a:t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3600" b="1" dirty="0" smtClean="0">
                <a:solidFill>
                  <a:srgbClr val="990000"/>
                </a:solidFill>
              </a:rPr>
              <a:t>Nötdjurens UF</a:t>
            </a:r>
            <a:r>
              <a:rPr lang="sv-SE" altLang="sv-SE" sz="3600" b="1" dirty="0">
                <a:solidFill>
                  <a:srgbClr val="990000"/>
                </a:solidFill>
              </a:rPr>
              <a:t/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2800" b="1" dirty="0" err="1" smtClean="0">
                <a:solidFill>
                  <a:srgbClr val="990000"/>
                </a:solidFill>
              </a:rPr>
              <a:t>Munkagårdsgymnasiet</a:t>
            </a:r>
            <a:r>
              <a:rPr lang="sv-SE" altLang="sv-SE" sz="2800" b="1" dirty="0" smtClean="0">
                <a:solidFill>
                  <a:srgbClr val="990000"/>
                </a:solidFill>
              </a:rPr>
              <a:t> </a:t>
            </a:r>
            <a:endParaRPr lang="sv-SE" altLang="sv-SE" sz="2800" b="1" dirty="0">
              <a:solidFill>
                <a:srgbClr val="990000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516" y="1772816"/>
            <a:ext cx="3000858" cy="3888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215391" y="5626321"/>
            <a:ext cx="86770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>
                <a:solidFill>
                  <a:srgbClr val="C00000"/>
                </a:solidFill>
              </a:rPr>
              <a:t>Restprodukter från skånsk jakt och slakt omvandlas till torkat hundgodis. Molly ser affärsmöjligheter i vardagens </a:t>
            </a:r>
            <a:r>
              <a:rPr lang="sv-SE" sz="2000" b="1" dirty="0" smtClean="0">
                <a:solidFill>
                  <a:srgbClr val="C00000"/>
                </a:solidFill>
              </a:rPr>
              <a:t>resurser</a:t>
            </a:r>
            <a:r>
              <a:rPr lang="sv-SE" sz="2000" b="1" dirty="0" smtClean="0">
                <a:solidFill>
                  <a:srgbClr val="C00000"/>
                </a:solidFill>
                <a:latin typeface="+mn-lt"/>
                <a:ea typeface="Lucida Grande"/>
                <a:cs typeface="Lucida Grande"/>
              </a:rPr>
              <a:t>!</a:t>
            </a:r>
            <a:r>
              <a:rPr lang="sv-SE" altLang="sv-SE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sv-SE" altLang="sv-SE" sz="22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220" name="Rectangle 23"/>
          <p:cNvSpPr>
            <a:spLocks noChangeArrowheads="1"/>
          </p:cNvSpPr>
          <p:nvPr/>
        </p:nvSpPr>
        <p:spPr bwMode="auto">
          <a:xfrm>
            <a:off x="395288" y="260351"/>
            <a:ext cx="8302625" cy="144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3600" b="1" dirty="0">
                <a:solidFill>
                  <a:srgbClr val="990000"/>
                </a:solidFill>
              </a:rPr>
              <a:t>De nominerade är</a:t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3600" b="1" dirty="0" smtClean="0">
                <a:solidFill>
                  <a:srgbClr val="990000"/>
                </a:solidFill>
              </a:rPr>
              <a:t>Vilt Biten UF</a:t>
            </a:r>
            <a:r>
              <a:rPr lang="sv-SE" altLang="sv-SE" sz="3600" b="1" dirty="0">
                <a:solidFill>
                  <a:srgbClr val="990000"/>
                </a:solidFill>
              </a:rPr>
              <a:t/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2800" b="1" dirty="0" smtClean="0">
                <a:solidFill>
                  <a:srgbClr val="990000"/>
                </a:solidFill>
              </a:rPr>
              <a:t>Nils Holgerssongymnasiet </a:t>
            </a:r>
            <a:endParaRPr lang="sv-SE" altLang="sv-SE" sz="2800" b="1" dirty="0">
              <a:solidFill>
                <a:srgbClr val="990000"/>
              </a:solidFill>
            </a:endParaRPr>
          </a:p>
        </p:txBody>
      </p:sp>
      <p:grpSp>
        <p:nvGrpSpPr>
          <p:cNvPr id="5" name="Grupp 4"/>
          <p:cNvGrpSpPr/>
          <p:nvPr/>
        </p:nvGrpSpPr>
        <p:grpSpPr>
          <a:xfrm>
            <a:off x="1979712" y="1779245"/>
            <a:ext cx="5040560" cy="3872393"/>
            <a:chOff x="1979712" y="1779245"/>
            <a:chExt cx="5040560" cy="3872393"/>
          </a:xfrm>
        </p:grpSpPr>
        <p:pic>
          <p:nvPicPr>
            <p:cNvPr id="2" name="Bildobjekt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9712" y="1779245"/>
              <a:ext cx="5040560" cy="3872393"/>
            </a:xfrm>
            <a:prstGeom prst="rect">
              <a:avLst/>
            </a:prstGeom>
          </p:spPr>
        </p:pic>
        <p:pic>
          <p:nvPicPr>
            <p:cNvPr id="3" name="Bildobjekt 2"/>
            <p:cNvPicPr>
              <a:picLocks noChangeAspect="1"/>
            </p:cNvPicPr>
            <p:nvPr/>
          </p:nvPicPr>
          <p:blipFill rotWithShape="1">
            <a:blip r:embed="rId3"/>
            <a:srcRect t="1484" r="1108"/>
            <a:stretch/>
          </p:blipFill>
          <p:spPr>
            <a:xfrm rot="21358425">
              <a:off x="5823711" y="2244057"/>
              <a:ext cx="1157204" cy="116175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sv-SE" altLang="sv-SE" sz="3600" b="1" dirty="0">
                <a:solidFill>
                  <a:srgbClr val="990000"/>
                </a:solidFill>
              </a:rPr>
              <a:t>De nominerade är</a:t>
            </a:r>
            <a:br>
              <a:rPr lang="sv-SE" altLang="sv-SE" sz="3600" b="1" dirty="0">
                <a:solidFill>
                  <a:srgbClr val="990000"/>
                </a:solidFill>
              </a:rPr>
            </a:br>
            <a:r>
              <a:rPr lang="sv-SE" altLang="sv-SE" sz="3600" b="1" dirty="0" smtClean="0">
                <a:solidFill>
                  <a:srgbClr val="990000"/>
                </a:solidFill>
              </a:rPr>
              <a:t>Smålandsskopan UF</a:t>
            </a:r>
            <a:br>
              <a:rPr lang="sv-SE" altLang="sv-SE" sz="3600" b="1" dirty="0" smtClean="0">
                <a:solidFill>
                  <a:srgbClr val="990000"/>
                </a:solidFill>
              </a:rPr>
            </a:br>
            <a:r>
              <a:rPr lang="sv-SE" altLang="sv-SE" sz="2800" b="1" dirty="0" smtClean="0">
                <a:solidFill>
                  <a:srgbClr val="990000"/>
                </a:solidFill>
              </a:rPr>
              <a:t>Stora Segerstad Naturbrukscentrum </a:t>
            </a:r>
            <a:endParaRPr lang="sv-SE" sz="2800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79512" y="5697832"/>
            <a:ext cx="88091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>
                <a:solidFill>
                  <a:srgbClr val="C00000"/>
                </a:solidFill>
              </a:rPr>
              <a:t>Design och tillverkning av efterfrågad </a:t>
            </a:r>
            <a:r>
              <a:rPr lang="sv-SE" sz="2000" b="1" dirty="0" smtClean="0">
                <a:solidFill>
                  <a:srgbClr val="C00000"/>
                </a:solidFill>
              </a:rPr>
              <a:t>produkt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i </a:t>
            </a:r>
            <a:r>
              <a:rPr lang="sv-SE" sz="2000" b="1" dirty="0">
                <a:solidFill>
                  <a:srgbClr val="C00000"/>
                </a:solidFill>
              </a:rPr>
              <a:t>dialog med branschen: en skopa för </a:t>
            </a:r>
            <a:r>
              <a:rPr lang="sv-SE" sz="2000" b="1" dirty="0" smtClean="0">
                <a:solidFill>
                  <a:srgbClr val="C00000"/>
                </a:solidFill>
              </a:rPr>
              <a:t>enklare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sv-SE" sz="2000" b="1" dirty="0" smtClean="0">
                <a:solidFill>
                  <a:srgbClr val="C00000"/>
                </a:solidFill>
              </a:rPr>
              <a:t>grävarbeten </a:t>
            </a:r>
            <a:r>
              <a:rPr lang="sv-SE" sz="2000" b="1" dirty="0">
                <a:solidFill>
                  <a:srgbClr val="C00000"/>
                </a:solidFill>
              </a:rPr>
              <a:t>med griplastarvagn eller </a:t>
            </a:r>
            <a:r>
              <a:rPr lang="sv-SE" sz="2000" b="1" dirty="0" smtClean="0">
                <a:solidFill>
                  <a:srgbClr val="C00000"/>
                </a:solidFill>
              </a:rPr>
              <a:t>skotare</a:t>
            </a:r>
            <a:r>
              <a:rPr lang="sv-SE" sz="2000" b="1" dirty="0" smtClean="0">
                <a:solidFill>
                  <a:srgbClr val="C00000"/>
                </a:solidFill>
                <a:latin typeface="+mn-lt"/>
                <a:ea typeface="Lucida Grande"/>
                <a:cs typeface="Lucida Grande"/>
              </a:rPr>
              <a:t>.</a:t>
            </a:r>
            <a:endParaRPr lang="sv-SE" altLang="sv-SE" sz="2000" b="1" i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9" name="Grupp 8"/>
          <p:cNvGrpSpPr/>
          <p:nvPr/>
        </p:nvGrpSpPr>
        <p:grpSpPr>
          <a:xfrm>
            <a:off x="2223485" y="1772816"/>
            <a:ext cx="4697030" cy="3975213"/>
            <a:chOff x="2223485" y="1772816"/>
            <a:chExt cx="4697030" cy="3975213"/>
          </a:xfrm>
        </p:grpSpPr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3485" y="1772816"/>
              <a:ext cx="4697030" cy="3975213"/>
            </a:xfrm>
            <a:prstGeom prst="rect">
              <a:avLst/>
            </a:prstGeom>
          </p:spPr>
        </p:pic>
        <p:pic>
          <p:nvPicPr>
            <p:cNvPr id="8" name="Bildobjekt 7"/>
            <p:cNvPicPr>
              <a:picLocks noChangeAspect="1"/>
            </p:cNvPicPr>
            <p:nvPr/>
          </p:nvPicPr>
          <p:blipFill rotWithShape="1">
            <a:blip r:embed="rId3"/>
            <a:srcRect l="539" t="1895" r="539" b="-2343"/>
            <a:stretch/>
          </p:blipFill>
          <p:spPr>
            <a:xfrm>
              <a:off x="3460740" y="4764754"/>
              <a:ext cx="2246646" cy="97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53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377</Words>
  <Application>Microsoft Office PowerPoint</Application>
  <PresentationFormat>Bildspel på skärmen (4:3)</PresentationFormat>
  <Paragraphs>101</Paragraphs>
  <Slides>16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3" baseType="lpstr">
      <vt:lpstr>MS PGothic</vt:lpstr>
      <vt:lpstr>宋体</vt:lpstr>
      <vt:lpstr>Arial</vt:lpstr>
      <vt:lpstr>Calibri</vt:lpstr>
      <vt:lpstr>Lucida Grande</vt:lpstr>
      <vt:lpstr>Wingdings</vt:lpstr>
      <vt:lpstr>Standardformgivning</vt:lpstr>
      <vt:lpstr>Ung-Ullbaggestipendiet 2019  Vandringspris + 5.000 kr</vt:lpstr>
      <vt:lpstr>Kriterier</vt:lpstr>
      <vt:lpstr>Landsbygdsgalan 2010 Årets ungdomssatsning på landsbygden Naturbrukselever landsbygdsutvecklar (FNALL-projektet)</vt:lpstr>
      <vt:lpstr>De nominerade är Borderbomb UF Blekinge Naturbruksgymnasium</vt:lpstr>
      <vt:lpstr>PowerPoint-presentation</vt:lpstr>
      <vt:lpstr>PowerPoint-presentation</vt:lpstr>
      <vt:lpstr>PowerPoint-presentation</vt:lpstr>
      <vt:lpstr>PowerPoint-presentation</vt:lpstr>
      <vt:lpstr>De nominerade är Smålandsskopan UF Stora Segerstad Naturbrukscentrum </vt:lpstr>
      <vt:lpstr>De nominerade är Det löser sig! UF Svalöfs gymnasium </vt:lpstr>
      <vt:lpstr>De nominerade är Opus Villam Torsta, Jämtlands gymnasium </vt:lpstr>
      <vt:lpstr>De nominerade är Vadstena Rapsolja UF Vreta utbildningscentrum</vt:lpstr>
      <vt:lpstr>De nominerade är Djurens välmående Önnestadsgymnasiet</vt:lpstr>
      <vt:lpstr>De nominerade är</vt:lpstr>
      <vt:lpstr>Vinnare av 2019 års Ung-Ullbagge är</vt:lpstr>
      <vt:lpstr>Vinnare av 2019 års Ung-Ullbagge är Nötdjurens UF</vt:lpstr>
    </vt:vector>
  </TitlesOfParts>
  <Company>Naturbruksskolornas förening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Ralph Engstrand</dc:creator>
  <cp:lastModifiedBy>Ralph</cp:lastModifiedBy>
  <cp:revision>189</cp:revision>
  <cp:lastPrinted>2017-03-13T15:22:08Z</cp:lastPrinted>
  <dcterms:created xsi:type="dcterms:W3CDTF">2013-04-02T12:03:10Z</dcterms:created>
  <dcterms:modified xsi:type="dcterms:W3CDTF">2019-04-08T14:45:26Z</dcterms:modified>
</cp:coreProperties>
</file>