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9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3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4">
                <a:alpha val="0"/>
                <a:lumMod val="0"/>
                <a:lumOff val="100000"/>
              </a:schemeClr>
            </a:gs>
            <a:gs pos="0">
              <a:schemeClr val="accent4">
                <a:lumMod val="75000"/>
              </a:schemeClr>
            </a:gs>
            <a:gs pos="100000">
              <a:schemeClr val="accent4">
                <a:lumMod val="75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FC2ABE8-5BEF-4068-AEE0-0D3BA0053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ENKÄT NB1-ELEVER 2020</a:t>
            </a:r>
            <a:endParaRPr lang="sv-SE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A6714DCA-0C75-C242-89B0-C4EEB0B336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8612" y="-8218"/>
            <a:ext cx="2982686" cy="2982686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766915" y="1337187"/>
            <a:ext cx="37657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Berga naturbruksgymnasium	44 svar 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Blekinge naturbruksgymnasium	39 svar 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Burgårdens 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gymnasium	24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 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Burträsk naturbruksgymnasium	31 svar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Dille Gård 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Naturbruksgymnasium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30 svar</a:t>
            </a:r>
          </a:p>
          <a:p>
            <a:pPr>
              <a:tabLst>
                <a:tab pos="9000000" algn="r"/>
              </a:tabLst>
            </a:pPr>
            <a:r>
              <a:rPr lang="sv-S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Djurgymnnasiet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Stockholm	109 svar</a:t>
            </a:r>
          </a:p>
          <a:p>
            <a:pPr>
              <a:tabLst>
                <a:tab pos="9000000" algn="r"/>
              </a:tabLst>
            </a:pPr>
            <a:r>
              <a:rPr lang="sv-SE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ForshagaAkademin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81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</a:t>
            </a:r>
          </a:p>
          <a:p>
            <a:pPr>
              <a:tabLst>
                <a:tab pos="9000000" algn="r"/>
              </a:tabLst>
            </a:pPr>
            <a:r>
              <a:rPr lang="sv-SE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Forslundagymnasiet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38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</a:t>
            </a:r>
          </a:p>
          <a:p>
            <a:pPr>
              <a:tabLst>
                <a:tab pos="9000000" algn="r"/>
              </a:tabLst>
            </a:pP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Gamlebygymnasiet	49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 </a:t>
            </a:r>
          </a:p>
          <a:p>
            <a:pPr>
              <a:tabLst>
                <a:tab pos="9000000" algn="r"/>
              </a:tabLst>
            </a:pPr>
            <a:r>
              <a:rPr lang="sv-S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Heslingborg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Rid- &amp; </a:t>
            </a:r>
            <a:r>
              <a:rPr lang="sv-SE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Djursjukvårdsgymn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</a:t>
            </a:r>
          </a:p>
          <a:p>
            <a:pPr>
              <a:tabLst>
                <a:tab pos="9000000" algn="r"/>
              </a:tabLst>
            </a:pPr>
            <a:r>
              <a:rPr lang="sv-S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Himmelstalunds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utbildningscentrum	86 svar</a:t>
            </a:r>
          </a:p>
          <a:p>
            <a:pPr>
              <a:tabLst>
                <a:tab pos="9000000" algn="r"/>
              </a:tabLst>
            </a:pPr>
            <a:r>
              <a:rPr lang="sv-SE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Ingelstadsgymnasiet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77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 </a:t>
            </a:r>
          </a:p>
          <a:p>
            <a:pPr>
              <a:tabLst>
                <a:tab pos="9000000" algn="r"/>
              </a:tabLst>
            </a:pPr>
            <a:r>
              <a:rPr lang="sv-SE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Jällagymnasiet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59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Järna Naturbruksgymnasium	6 svar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Kalmar Naturbruksgymnasium	52 svar </a:t>
            </a:r>
          </a:p>
          <a:p>
            <a:pPr>
              <a:tabLst>
                <a:tab pos="9000000" algn="r"/>
              </a:tabLst>
            </a:pPr>
            <a:r>
              <a:rPr lang="sv-SE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Lillerudsgymnasiet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38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 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Marina 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läroverket	71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 </a:t>
            </a:r>
          </a:p>
          <a:p>
            <a:pPr>
              <a:tabLst>
                <a:tab pos="9000000" algn="r"/>
              </a:tabLst>
            </a:pPr>
            <a:r>
              <a:rPr lang="sv-S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Munkagårdsgymnasiet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62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Naturlära Ridgymnasium	13 svar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Nils Holgerssongymnasiet	6 svar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Nytorps 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Hästgymnasium	5 svar </a:t>
            </a:r>
            <a:endParaRPr lang="sv-S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Realgymnasiet 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Borås	48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 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Realgymnasiet Eskilstuna	56 svar</a:t>
            </a:r>
          </a:p>
          <a:p>
            <a:pPr>
              <a:tabLst>
                <a:tab pos="9000000" algn="r"/>
              </a:tabLst>
            </a:pPr>
            <a:endParaRPr lang="sv-S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4615373" y="1337187"/>
            <a:ext cx="38993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Realgymnasiet Gävle	37 svar</a:t>
            </a:r>
          </a:p>
          <a:p>
            <a:pPr>
              <a:tabLst>
                <a:tab pos="9000000" algn="r"/>
              </a:tabLst>
            </a:pP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Realgymnasiet Göteborg	63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Realgymnasiet 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Lund	5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Realgymnasiet 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Malmö	6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 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Realgymnasiet 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Nyköping	1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 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Realgymnasiet Stockholm	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</a:t>
            </a:r>
          </a:p>
          <a:p>
            <a:pPr>
              <a:tabLst>
                <a:tab pos="9000000" algn="r"/>
              </a:tabLst>
            </a:pP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Realgymnasiet Västerås	1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</a:t>
            </a:r>
          </a:p>
          <a:p>
            <a:pPr>
              <a:tabLst>
                <a:tab pos="9000000" algn="r"/>
              </a:tabLst>
            </a:pP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Segragymnasiet	41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</a:t>
            </a:r>
          </a:p>
          <a:p>
            <a:pPr>
              <a:tabLst>
                <a:tab pos="9000000" algn="r"/>
              </a:tabLst>
            </a:pPr>
            <a:r>
              <a:rPr lang="sv-SE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Skedomskolan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17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 </a:t>
            </a:r>
          </a:p>
          <a:p>
            <a:pPr>
              <a:tabLst>
                <a:tab pos="9000000" algn="r"/>
              </a:tabLst>
            </a:pPr>
            <a:r>
              <a:rPr lang="sv-SE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Stiernhööksgymnasiet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76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 Segerstad Naturbrukscentrum	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Svalöfs 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gymnasium	32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Svenljunga Naturbruksskola	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Tenhults naturbruksgymnasium	34 svar </a:t>
            </a:r>
          </a:p>
          <a:p>
            <a:pPr>
              <a:tabLst>
                <a:tab pos="9000000" algn="r"/>
              </a:tabLst>
            </a:pPr>
            <a:r>
              <a:rPr lang="sv-S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Torsta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Jämtlands gymnasium	45 svar</a:t>
            </a:r>
          </a:p>
          <a:p>
            <a:pPr>
              <a:tabLst>
                <a:tab pos="9000000" algn="r"/>
              </a:tabLst>
            </a:pPr>
            <a:r>
              <a:rPr lang="sv-SE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Vackstanäsgymnasiet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12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 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Vreta utbildningscentrum	127 svar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Vången, Jämtlands gymnasium	23 svar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Ystads gymnasium Österport	20 svar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Älvdalens </a:t>
            </a:r>
            <a:r>
              <a:rPr lang="sv-S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Utbidlningscentrum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9 svar</a:t>
            </a:r>
          </a:p>
          <a:p>
            <a:pPr>
              <a:tabLst>
                <a:tab pos="9000000" algn="r"/>
              </a:tabLst>
            </a:pPr>
            <a:r>
              <a:rPr lang="sv-SE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Öknaskolan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50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</a:t>
            </a:r>
          </a:p>
          <a:p>
            <a:pPr>
              <a:tabLst>
                <a:tab pos="9000000" algn="r"/>
              </a:tabLst>
            </a:pPr>
            <a:r>
              <a:rPr lang="sv-SE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Önnestadsgymnasiet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60 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</a:t>
            </a:r>
          </a:p>
          <a:p>
            <a:pPr>
              <a:tabLst>
                <a:tab pos="9000000" algn="r"/>
              </a:tabLst>
            </a:pPr>
            <a:r>
              <a:rPr lang="sv-S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Ösby</a:t>
            </a: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Västmanlands </a:t>
            </a:r>
            <a:r>
              <a:rPr lang="sv-SE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Naturbruksgymn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68 svar</a:t>
            </a:r>
          </a:p>
          <a:p>
            <a:pPr>
              <a:tabLst>
                <a:tab pos="9000000" algn="r"/>
              </a:tabLst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68 svar</a:t>
            </a:r>
          </a:p>
          <a:p>
            <a:pPr>
              <a:tabLst>
                <a:tab pos="9000000" algn="r"/>
              </a:tabLst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9350477" y="3175819"/>
            <a:ext cx="2359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2020: 1956 svar</a:t>
            </a:r>
          </a:p>
          <a:p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2017: 1181 svar</a:t>
            </a:r>
          </a:p>
          <a:p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2015: 1450 </a:t>
            </a:r>
            <a:r>
              <a:rPr lang="sv-S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svar</a:t>
            </a:r>
            <a:endParaRPr lang="sv-S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98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 7"/>
          <p:cNvGrpSpPr/>
          <p:nvPr/>
        </p:nvGrpSpPr>
        <p:grpSpPr>
          <a:xfrm>
            <a:off x="609610" y="2297997"/>
            <a:ext cx="11083650" cy="2925755"/>
            <a:chOff x="552604" y="2326867"/>
            <a:chExt cx="10349374" cy="2731928"/>
          </a:xfrm>
        </p:grpSpPr>
        <p:sp>
          <p:nvSpPr>
            <p:cNvPr id="2" name="textruta 1"/>
            <p:cNvSpPr txBox="1"/>
            <p:nvPr/>
          </p:nvSpPr>
          <p:spPr>
            <a:xfrm>
              <a:off x="8296429" y="2812026"/>
              <a:ext cx="260554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2017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1385 svar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530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(40,6%)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338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(25,9%)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232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(17,8%)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225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(17,2%)</a:t>
              </a:r>
            </a:p>
            <a:p>
              <a:pPr>
                <a:spcBef>
                  <a:spcPct val="0"/>
                </a:spcBef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107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(8,2%)</a:t>
              </a:r>
            </a:p>
            <a:p>
              <a:pPr>
                <a:spcBef>
                  <a:spcPct val="0"/>
                </a:spcBef>
              </a:pP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126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(9,6%)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65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(5,0%)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32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(2,5%)</a:t>
              </a:r>
              <a:endParaRPr lang="sv-S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sv-S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" name="Grupp 6"/>
            <p:cNvGrpSpPr/>
            <p:nvPr/>
          </p:nvGrpSpPr>
          <p:grpSpPr>
            <a:xfrm>
              <a:off x="552604" y="2326867"/>
              <a:ext cx="7743825" cy="2579430"/>
              <a:chOff x="542771" y="2267874"/>
              <a:chExt cx="7743825" cy="2579430"/>
            </a:xfrm>
          </p:grpSpPr>
          <p:pic>
            <p:nvPicPr>
              <p:cNvPr id="3" name="Bildobjekt 2"/>
              <p:cNvPicPr>
                <a:picLocks noChangeAspect="1"/>
              </p:cNvPicPr>
              <p:nvPr/>
            </p:nvPicPr>
            <p:blipFill rotWithShape="1">
              <a:blip r:embed="rId2"/>
              <a:srcRect b="14030"/>
              <a:stretch/>
            </p:blipFill>
            <p:spPr>
              <a:xfrm>
                <a:off x="542771" y="2267874"/>
                <a:ext cx="7743825" cy="2579430"/>
              </a:xfrm>
              <a:prstGeom prst="rect">
                <a:avLst/>
              </a:prstGeom>
            </p:spPr>
          </p:pic>
          <p:sp>
            <p:nvSpPr>
              <p:cNvPr id="4" name="textruta 3"/>
              <p:cNvSpPr txBox="1"/>
              <p:nvPr/>
            </p:nvSpPr>
            <p:spPr>
              <a:xfrm>
                <a:off x="1160206" y="3195484"/>
                <a:ext cx="140601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v-SE" sz="1100" dirty="0" err="1" smtClean="0">
                    <a:solidFill>
                      <a:schemeClr val="bg1"/>
                    </a:solidFill>
                  </a:rPr>
                  <a:t>GymnasieGuiden</a:t>
                </a:r>
                <a:endParaRPr lang="sv-SE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" name="textruta 4"/>
              <p:cNvSpPr txBox="1"/>
              <p:nvPr/>
            </p:nvSpPr>
            <p:spPr>
              <a:xfrm>
                <a:off x="993058" y="3569110"/>
                <a:ext cx="156332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v-SE" sz="1100" dirty="0" smtClean="0">
                    <a:solidFill>
                      <a:schemeClr val="bg1"/>
                    </a:solidFill>
                  </a:rPr>
                  <a:t>Mässmonter om NB</a:t>
                </a:r>
              </a:p>
              <a:p>
                <a:pPr algn="r"/>
                <a:r>
                  <a:rPr lang="sv-SE" sz="1100" dirty="0" smtClean="0">
                    <a:solidFill>
                      <a:schemeClr val="bg1"/>
                    </a:solidFill>
                  </a:rPr>
                  <a:t>Framtidsvalet</a:t>
                </a:r>
              </a:p>
              <a:p>
                <a:pPr algn="r"/>
                <a:r>
                  <a:rPr lang="sv-SE" sz="1100" dirty="0" smtClean="0">
                    <a:solidFill>
                      <a:schemeClr val="bg1"/>
                    </a:solidFill>
                  </a:rPr>
                  <a:t>Naturbruk.se</a:t>
                </a:r>
              </a:p>
              <a:p>
                <a:pPr algn="r"/>
                <a:r>
                  <a:rPr lang="sv-SE" sz="1100" dirty="0" smtClean="0">
                    <a:solidFill>
                      <a:schemeClr val="bg1"/>
                    </a:solidFill>
                  </a:rPr>
                  <a:t>Film om NB</a:t>
                </a:r>
                <a:endParaRPr lang="sv-SE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ruta 5"/>
              <p:cNvSpPr txBox="1"/>
              <p:nvPr/>
            </p:nvSpPr>
            <p:spPr>
              <a:xfrm>
                <a:off x="1232871" y="4433895"/>
                <a:ext cx="14060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v-SE" sz="1200" dirty="0" smtClean="0">
                    <a:solidFill>
                      <a:schemeClr val="bg1"/>
                    </a:solidFill>
                  </a:rPr>
                  <a:t>På </a:t>
                </a:r>
                <a:r>
                  <a:rPr lang="sv-SE" sz="1200" dirty="0" err="1" smtClean="0">
                    <a:solidFill>
                      <a:schemeClr val="bg1"/>
                    </a:solidFill>
                  </a:rPr>
                  <a:t>mjöllkpaket</a:t>
                </a:r>
                <a:endParaRPr lang="sv-SE" sz="12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" name="Grupp 8"/>
          <p:cNvGrpSpPr/>
          <p:nvPr/>
        </p:nvGrpSpPr>
        <p:grpSpPr>
          <a:xfrm>
            <a:off x="838925" y="54732"/>
            <a:ext cx="11240826" cy="2998410"/>
            <a:chOff x="684212" y="0"/>
            <a:chExt cx="11240826" cy="2998410"/>
          </a:xfrm>
        </p:grpSpPr>
        <p:sp>
          <p:nvSpPr>
            <p:cNvPr id="10" name="Rubrik 1">
              <a:extLst>
                <a:ext uri="{FF2B5EF4-FFF2-40B4-BE49-F238E27FC236}">
                  <a16:creationId xmlns:a16="http://schemas.microsoft.com/office/drawing/2014/main" xmlns="" id="{BFC2ABE8-5BEF-4068-AEE0-0D3BA00537B1}"/>
                </a:ext>
              </a:extLst>
            </p:cNvPr>
            <p:cNvSpPr txBox="1">
              <a:spLocks/>
            </p:cNvSpPr>
            <p:nvPr/>
          </p:nvSpPr>
          <p:spPr>
            <a:xfrm>
              <a:off x="684212" y="0"/>
              <a:ext cx="8534400" cy="1507067"/>
            </a:xfrm>
            <a:prstGeom prst="rect">
              <a:avLst/>
            </a:prstGeom>
          </p:spPr>
          <p:txBody>
            <a:bodyPr/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 cap="all">
                  <a:ln w="3175" cmpd="sng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endParaRPr lang="en-US" dirty="0" smtClean="0">
                <a:solidFill>
                  <a:schemeClr val="accent5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dirty="0" smtClean="0">
                  <a:solidFill>
                    <a:schemeClr val="bg1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ENKÄT NB1-ELEVER 2020</a:t>
              </a:r>
              <a:endParaRPr lang="sv-SE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xmlns="" id="{A6714DCA-0C75-C242-89B0-C4EEB0B33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42352" y="15724"/>
              <a:ext cx="2982686" cy="29826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3089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392" y="2200615"/>
            <a:ext cx="8632317" cy="3887482"/>
          </a:xfrm>
          <a:prstGeom prst="rect">
            <a:avLst/>
          </a:prstGeom>
        </p:spPr>
      </p:pic>
      <p:grpSp>
        <p:nvGrpSpPr>
          <p:cNvPr id="2" name="Grupp 1"/>
          <p:cNvGrpSpPr/>
          <p:nvPr/>
        </p:nvGrpSpPr>
        <p:grpSpPr>
          <a:xfrm>
            <a:off x="859309" y="68826"/>
            <a:ext cx="11240826" cy="2998410"/>
            <a:chOff x="684212" y="0"/>
            <a:chExt cx="11240826" cy="2998410"/>
          </a:xfrm>
        </p:grpSpPr>
        <p:sp>
          <p:nvSpPr>
            <p:cNvPr id="3" name="Rubrik 1">
              <a:extLst>
                <a:ext uri="{FF2B5EF4-FFF2-40B4-BE49-F238E27FC236}">
                  <a16:creationId xmlns:a16="http://schemas.microsoft.com/office/drawing/2014/main" xmlns="" id="{BFC2ABE8-5BEF-4068-AEE0-0D3BA00537B1}"/>
                </a:ext>
              </a:extLst>
            </p:cNvPr>
            <p:cNvSpPr txBox="1">
              <a:spLocks/>
            </p:cNvSpPr>
            <p:nvPr/>
          </p:nvSpPr>
          <p:spPr>
            <a:xfrm>
              <a:off x="684212" y="0"/>
              <a:ext cx="8534400" cy="1507067"/>
            </a:xfrm>
            <a:prstGeom prst="rect">
              <a:avLst/>
            </a:prstGeom>
          </p:spPr>
          <p:txBody>
            <a:bodyPr/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 cap="all">
                  <a:ln w="3175" cmpd="sng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endParaRPr lang="en-US" dirty="0" smtClean="0">
                <a:solidFill>
                  <a:schemeClr val="accent5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dirty="0" smtClean="0">
                  <a:solidFill>
                    <a:schemeClr val="bg1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ENKÄT NB1-ELEVER 2020</a:t>
              </a:r>
              <a:endParaRPr lang="sv-SE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xmlns="" id="{A6714DCA-0C75-C242-89B0-C4EEB0B33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42352" y="15724"/>
              <a:ext cx="2982686" cy="2982686"/>
            </a:xfrm>
            <a:prstGeom prst="rect">
              <a:avLst/>
            </a:prstGeom>
          </p:spPr>
        </p:pic>
      </p:grpSp>
      <p:sp>
        <p:nvSpPr>
          <p:cNvPr id="6" name="textruta 5"/>
          <p:cNvSpPr txBox="1"/>
          <p:nvPr/>
        </p:nvSpPr>
        <p:spPr>
          <a:xfrm>
            <a:off x="9393709" y="5626432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solidFill>
                  <a:schemeClr val="bg1"/>
                </a:solidFill>
              </a:rPr>
              <a:t>1=inte alls</a:t>
            </a:r>
          </a:p>
          <a:p>
            <a:r>
              <a:rPr lang="sv-SE" sz="1400" dirty="0" smtClean="0">
                <a:solidFill>
                  <a:schemeClr val="bg1"/>
                </a:solidFill>
              </a:rPr>
              <a:t>5=väldigt mycket</a:t>
            </a:r>
            <a:endParaRPr lang="sv-S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17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 3"/>
          <p:cNvGrpSpPr/>
          <p:nvPr/>
        </p:nvGrpSpPr>
        <p:grpSpPr>
          <a:xfrm>
            <a:off x="774079" y="2295647"/>
            <a:ext cx="10325180" cy="3035110"/>
            <a:chOff x="511432" y="2149732"/>
            <a:chExt cx="9421723" cy="2769537"/>
          </a:xfrm>
        </p:grpSpPr>
        <p:sp>
          <p:nvSpPr>
            <p:cNvPr id="2" name="textruta 1"/>
            <p:cNvSpPr txBox="1"/>
            <p:nvPr/>
          </p:nvSpPr>
          <p:spPr>
            <a:xfrm>
              <a:off x="7198168" y="2683183"/>
              <a:ext cx="2734987" cy="1994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2017		</a:t>
              </a:r>
              <a:r>
                <a:rPr lang="sv-SE" altLang="sv-SE" sz="1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2015</a:t>
              </a:r>
              <a:endParaRPr lang="sv-SE" altLang="sv-S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1200"/>
                </a:spcBef>
                <a:buFontTx/>
                <a:buNone/>
              </a:pPr>
              <a:r>
                <a:rPr lang="sv-SE" altLang="sv-SE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454</a:t>
              </a: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(32,8%)	  </a:t>
              </a:r>
              <a:r>
                <a:rPr lang="sv-SE" altLang="sv-SE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496</a:t>
              </a: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(33,9%)</a:t>
              </a:r>
            </a:p>
            <a:p>
              <a:pPr>
                <a:spcBef>
                  <a:spcPts val="1200"/>
                </a:spcBef>
                <a:buFontTx/>
                <a:buNone/>
              </a:pPr>
              <a:r>
                <a:rPr lang="sv-SE" altLang="sv-SE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219</a:t>
              </a: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(15,8%)	  </a:t>
              </a:r>
              <a:r>
                <a:rPr lang="sv-SE" altLang="sv-SE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203</a:t>
              </a: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(13,9%)</a:t>
              </a:r>
            </a:p>
            <a:p>
              <a:pPr>
                <a:spcBef>
                  <a:spcPts val="1200"/>
                </a:spcBef>
                <a:buFontTx/>
                <a:buNone/>
              </a:pPr>
              <a:r>
                <a:rPr lang="sv-SE" altLang="sv-SE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1009</a:t>
              </a: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(72,9%)	</a:t>
              </a:r>
              <a:r>
                <a:rPr lang="sv-SE" altLang="sv-SE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1033</a:t>
              </a: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/70,6%)</a:t>
              </a:r>
            </a:p>
            <a:p>
              <a:pPr>
                <a:spcBef>
                  <a:spcPts val="1200"/>
                </a:spcBef>
                <a:buFontTx/>
                <a:buNone/>
              </a:pP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166</a:t>
              </a: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(12,0%)	  </a:t>
              </a:r>
              <a:r>
                <a:rPr lang="sv-SE" altLang="sv-SE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174</a:t>
              </a: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(11,9%)</a:t>
              </a:r>
            </a:p>
            <a:p>
              <a:endParaRPr lang="sv-S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" name="Bildobjekt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1432" y="2149732"/>
              <a:ext cx="6430142" cy="2769537"/>
            </a:xfrm>
            <a:prstGeom prst="rect">
              <a:avLst/>
            </a:prstGeom>
          </p:spPr>
        </p:pic>
      </p:grpSp>
      <p:grpSp>
        <p:nvGrpSpPr>
          <p:cNvPr id="5" name="Grupp 4"/>
          <p:cNvGrpSpPr/>
          <p:nvPr/>
        </p:nvGrpSpPr>
        <p:grpSpPr>
          <a:xfrm>
            <a:off x="943582" y="87549"/>
            <a:ext cx="11156553" cy="2998410"/>
            <a:chOff x="688222" y="0"/>
            <a:chExt cx="11236816" cy="2998410"/>
          </a:xfrm>
        </p:grpSpPr>
        <p:sp>
          <p:nvSpPr>
            <p:cNvPr id="6" name="Rubrik 1">
              <a:extLst>
                <a:ext uri="{FF2B5EF4-FFF2-40B4-BE49-F238E27FC236}">
                  <a16:creationId xmlns:a16="http://schemas.microsoft.com/office/drawing/2014/main" xmlns="" id="{BFC2ABE8-5BEF-4068-AEE0-0D3BA00537B1}"/>
                </a:ext>
              </a:extLst>
            </p:cNvPr>
            <p:cNvSpPr txBox="1">
              <a:spLocks/>
            </p:cNvSpPr>
            <p:nvPr/>
          </p:nvSpPr>
          <p:spPr>
            <a:xfrm>
              <a:off x="688222" y="0"/>
              <a:ext cx="8530390" cy="1507067"/>
            </a:xfrm>
            <a:prstGeom prst="rect">
              <a:avLst/>
            </a:prstGeom>
          </p:spPr>
          <p:txBody>
            <a:bodyPr/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 cap="all">
                  <a:ln w="3175" cmpd="sng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endParaRPr lang="en-US" dirty="0" smtClean="0">
                <a:solidFill>
                  <a:schemeClr val="accent5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dirty="0" smtClean="0">
                  <a:solidFill>
                    <a:schemeClr val="bg1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ENKÄT NB1-ELEVER 2020</a:t>
              </a:r>
              <a:endParaRPr lang="sv-SE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Bildobjekt 6">
              <a:extLst>
                <a:ext uri="{FF2B5EF4-FFF2-40B4-BE49-F238E27FC236}">
                  <a16:creationId xmlns:a16="http://schemas.microsoft.com/office/drawing/2014/main" xmlns="" id="{A6714DCA-0C75-C242-89B0-C4EEB0B33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42352" y="15724"/>
              <a:ext cx="2982686" cy="29826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83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 3"/>
          <p:cNvGrpSpPr/>
          <p:nvPr/>
        </p:nvGrpSpPr>
        <p:grpSpPr>
          <a:xfrm>
            <a:off x="830127" y="64885"/>
            <a:ext cx="11240826" cy="2998410"/>
            <a:chOff x="684212" y="0"/>
            <a:chExt cx="11240826" cy="2998410"/>
          </a:xfrm>
        </p:grpSpPr>
        <p:sp>
          <p:nvSpPr>
            <p:cNvPr id="5" name="Rubrik 1">
              <a:extLst>
                <a:ext uri="{FF2B5EF4-FFF2-40B4-BE49-F238E27FC236}">
                  <a16:creationId xmlns:a16="http://schemas.microsoft.com/office/drawing/2014/main" xmlns="" id="{BFC2ABE8-5BEF-4068-AEE0-0D3BA00537B1}"/>
                </a:ext>
              </a:extLst>
            </p:cNvPr>
            <p:cNvSpPr txBox="1">
              <a:spLocks/>
            </p:cNvSpPr>
            <p:nvPr/>
          </p:nvSpPr>
          <p:spPr>
            <a:xfrm>
              <a:off x="684212" y="0"/>
              <a:ext cx="8534400" cy="1507067"/>
            </a:xfrm>
            <a:prstGeom prst="rect">
              <a:avLst/>
            </a:prstGeom>
          </p:spPr>
          <p:txBody>
            <a:bodyPr/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 cap="all">
                  <a:ln w="3175" cmpd="sng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endParaRPr lang="en-US" dirty="0" smtClean="0">
                <a:solidFill>
                  <a:schemeClr val="accent5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dirty="0" smtClean="0">
                  <a:solidFill>
                    <a:schemeClr val="bg1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ENKÄT NB1-ELEVER 2020</a:t>
              </a:r>
              <a:endParaRPr lang="sv-SE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Bildobjekt 5">
              <a:extLst>
                <a:ext uri="{FF2B5EF4-FFF2-40B4-BE49-F238E27FC236}">
                  <a16:creationId xmlns:a16="http://schemas.microsoft.com/office/drawing/2014/main" xmlns="" id="{A6714DCA-0C75-C242-89B0-C4EEB0B33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42352" y="15724"/>
              <a:ext cx="2982686" cy="2982686"/>
            </a:xfrm>
            <a:prstGeom prst="rect">
              <a:avLst/>
            </a:prstGeom>
          </p:spPr>
        </p:pic>
      </p:grpSp>
      <p:grpSp>
        <p:nvGrpSpPr>
          <p:cNvPr id="10" name="Grupp 9"/>
          <p:cNvGrpSpPr/>
          <p:nvPr/>
        </p:nvGrpSpPr>
        <p:grpSpPr>
          <a:xfrm>
            <a:off x="912862" y="2378945"/>
            <a:ext cx="9759275" cy="3175549"/>
            <a:chOff x="991522" y="2516597"/>
            <a:chExt cx="8811102" cy="2867025"/>
          </a:xfrm>
        </p:grpSpPr>
        <p:sp>
          <p:nvSpPr>
            <p:cNvPr id="2" name="textruta 1"/>
            <p:cNvSpPr txBox="1"/>
            <p:nvPr/>
          </p:nvSpPr>
          <p:spPr>
            <a:xfrm>
              <a:off x="7147914" y="3082960"/>
              <a:ext cx="265471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2017		</a:t>
              </a: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2015</a:t>
              </a:r>
              <a:endParaRPr lang="sv-SE" altLang="sv-S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834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(60,4%)	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821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(56,6%)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512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(37,1%)	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629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(43,4%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34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(2,5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%)</a:t>
              </a:r>
              <a:endParaRPr lang="sv-S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" name="Bildobjekt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1522" y="2516597"/>
              <a:ext cx="6000750" cy="2867025"/>
            </a:xfrm>
            <a:prstGeom prst="rect">
              <a:avLst/>
            </a:prstGeom>
          </p:spPr>
        </p:pic>
        <p:sp>
          <p:nvSpPr>
            <p:cNvPr id="7" name="textruta 6"/>
            <p:cNvSpPr txBox="1"/>
            <p:nvPr/>
          </p:nvSpPr>
          <p:spPr>
            <a:xfrm>
              <a:off x="4640827" y="4121706"/>
              <a:ext cx="7767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100" b="1" dirty="0" smtClean="0">
                  <a:solidFill>
                    <a:schemeClr val="bg1"/>
                  </a:solidFill>
                </a:rPr>
                <a:t>47</a:t>
              </a:r>
              <a:r>
                <a:rPr lang="sv-SE" sz="1100" dirty="0" smtClean="0">
                  <a:solidFill>
                    <a:schemeClr val="bg1"/>
                  </a:solidFill>
                </a:rPr>
                <a:t> 2,4%</a:t>
              </a:r>
              <a:endParaRPr lang="sv-SE" sz="11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ruta 7"/>
            <p:cNvSpPr txBox="1"/>
            <p:nvPr/>
          </p:nvSpPr>
          <p:spPr>
            <a:xfrm>
              <a:off x="3923071" y="3200947"/>
              <a:ext cx="5801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b="1" dirty="0" smtClean="0">
                  <a:solidFill>
                    <a:schemeClr val="bg1"/>
                  </a:solidFill>
                </a:rPr>
                <a:t>617</a:t>
              </a:r>
              <a:endParaRPr lang="sv-SE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2300748" y="4827638"/>
              <a:ext cx="5309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 smtClean="0">
                  <a:solidFill>
                    <a:schemeClr val="bg1"/>
                  </a:solidFill>
                </a:rPr>
                <a:t>1292</a:t>
              </a:r>
              <a:endParaRPr lang="sv-SE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49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 4"/>
          <p:cNvGrpSpPr/>
          <p:nvPr/>
        </p:nvGrpSpPr>
        <p:grpSpPr>
          <a:xfrm>
            <a:off x="580103" y="74630"/>
            <a:ext cx="11517086" cy="2982686"/>
            <a:chOff x="684212" y="-8218"/>
            <a:chExt cx="11517086" cy="2982686"/>
          </a:xfrm>
        </p:grpSpPr>
        <p:pic>
          <p:nvPicPr>
            <p:cNvPr id="2" name="Bildobjekt 1">
              <a:extLst>
                <a:ext uri="{FF2B5EF4-FFF2-40B4-BE49-F238E27FC236}">
                  <a16:creationId xmlns:a16="http://schemas.microsoft.com/office/drawing/2014/main" xmlns="" id="{A6714DCA-0C75-C242-89B0-C4EEB0B33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18612" y="-8218"/>
              <a:ext cx="2982686" cy="2982686"/>
            </a:xfrm>
            <a:prstGeom prst="rect">
              <a:avLst/>
            </a:prstGeom>
          </p:spPr>
        </p:pic>
        <p:sp>
          <p:nvSpPr>
            <p:cNvPr id="4" name="Rubrik 1">
              <a:extLst>
                <a:ext uri="{FF2B5EF4-FFF2-40B4-BE49-F238E27FC236}">
                  <a16:creationId xmlns:a16="http://schemas.microsoft.com/office/drawing/2014/main" xmlns="" id="{BFC2ABE8-5BEF-4068-AEE0-0D3BA00537B1}"/>
                </a:ext>
              </a:extLst>
            </p:cNvPr>
            <p:cNvSpPr txBox="1">
              <a:spLocks/>
            </p:cNvSpPr>
            <p:nvPr/>
          </p:nvSpPr>
          <p:spPr>
            <a:xfrm>
              <a:off x="684212" y="0"/>
              <a:ext cx="8534400" cy="1507067"/>
            </a:xfrm>
            <a:prstGeom prst="rect">
              <a:avLst/>
            </a:prstGeom>
          </p:spPr>
          <p:txBody>
            <a:bodyPr/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 cap="all">
                  <a:ln w="3175" cmpd="sng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endParaRPr lang="en-US" dirty="0" smtClean="0">
                <a:solidFill>
                  <a:schemeClr val="accent5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dirty="0" smtClean="0">
                  <a:solidFill>
                    <a:schemeClr val="bg1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ENKÄT NB1-ELEVER 2020</a:t>
              </a:r>
              <a:endParaRPr lang="sv-SE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upp 11"/>
          <p:cNvGrpSpPr/>
          <p:nvPr/>
        </p:nvGrpSpPr>
        <p:grpSpPr>
          <a:xfrm>
            <a:off x="452099" y="2187420"/>
            <a:ext cx="11352677" cy="3207193"/>
            <a:chOff x="82239" y="1831162"/>
            <a:chExt cx="11352677" cy="3207193"/>
          </a:xfrm>
        </p:grpSpPr>
        <p:sp>
          <p:nvSpPr>
            <p:cNvPr id="3" name="textruta 2"/>
            <p:cNvSpPr txBox="1"/>
            <p:nvPr/>
          </p:nvSpPr>
          <p:spPr>
            <a:xfrm>
              <a:off x="8258147" y="2668475"/>
              <a:ext cx="3176769" cy="2369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300" b="1" dirty="0">
                  <a:solidFill>
                    <a:schemeClr val="bg1"/>
                  </a:solidFill>
                </a:rPr>
                <a:t>2017		</a:t>
              </a:r>
              <a:r>
                <a:rPr lang="sv-SE" altLang="sv-SE" sz="1300" b="1" dirty="0" smtClean="0">
                  <a:solidFill>
                    <a:schemeClr val="bg1"/>
                  </a:solidFill>
                </a:rPr>
                <a:t>	2015</a:t>
              </a:r>
              <a:endParaRPr lang="sv-SE" altLang="sv-SE" sz="1300" b="1" dirty="0">
                <a:solidFill>
                  <a:schemeClr val="bg1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300" b="1" dirty="0">
                  <a:solidFill>
                    <a:schemeClr val="bg1"/>
                  </a:solidFill>
                </a:rPr>
                <a:t>938</a:t>
              </a:r>
              <a:r>
                <a:rPr lang="sv-SE" altLang="sv-SE" sz="1300" dirty="0">
                  <a:solidFill>
                    <a:schemeClr val="bg1"/>
                  </a:solidFill>
                </a:rPr>
                <a:t>  (67,7%)	</a:t>
              </a:r>
              <a:r>
                <a:rPr lang="sv-SE" altLang="sv-SE" sz="1300" b="1" dirty="0" smtClean="0">
                  <a:solidFill>
                    <a:schemeClr val="bg1"/>
                  </a:solidFill>
                </a:rPr>
                <a:t>899</a:t>
              </a:r>
              <a:r>
                <a:rPr lang="sv-SE" altLang="sv-SE" sz="1300" dirty="0" smtClean="0">
                  <a:solidFill>
                    <a:schemeClr val="bg1"/>
                  </a:solidFill>
                </a:rPr>
                <a:t> </a:t>
              </a:r>
              <a:r>
                <a:rPr lang="sv-SE" altLang="sv-SE" sz="1300" dirty="0">
                  <a:solidFill>
                    <a:schemeClr val="bg1"/>
                  </a:solidFill>
                </a:rPr>
                <a:t>(61,6%)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300" b="1" dirty="0">
                  <a:solidFill>
                    <a:schemeClr val="bg1"/>
                  </a:solidFill>
                </a:rPr>
                <a:t>775</a:t>
              </a:r>
              <a:r>
                <a:rPr lang="sv-SE" altLang="sv-SE" sz="1300" dirty="0">
                  <a:solidFill>
                    <a:schemeClr val="bg1"/>
                  </a:solidFill>
                </a:rPr>
                <a:t>  (56,0%)	</a:t>
              </a:r>
              <a:r>
                <a:rPr lang="sv-SE" altLang="sv-SE" sz="1300" b="1" dirty="0" smtClean="0">
                  <a:solidFill>
                    <a:schemeClr val="bg1"/>
                  </a:solidFill>
                </a:rPr>
                <a:t>841</a:t>
              </a:r>
              <a:r>
                <a:rPr lang="sv-SE" altLang="sv-SE" sz="1300" dirty="0" smtClean="0">
                  <a:solidFill>
                    <a:schemeClr val="bg1"/>
                  </a:solidFill>
                </a:rPr>
                <a:t> </a:t>
              </a:r>
              <a:r>
                <a:rPr lang="sv-SE" altLang="sv-SE" sz="1300" dirty="0">
                  <a:solidFill>
                    <a:schemeClr val="bg1"/>
                  </a:solidFill>
                </a:rPr>
                <a:t>(57,6%)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300" b="1" dirty="0">
                  <a:solidFill>
                    <a:schemeClr val="bg1"/>
                  </a:solidFill>
                </a:rPr>
                <a:t>474</a:t>
              </a:r>
              <a:r>
                <a:rPr lang="sv-SE" altLang="sv-SE" sz="1300" dirty="0">
                  <a:solidFill>
                    <a:schemeClr val="bg1"/>
                  </a:solidFill>
                </a:rPr>
                <a:t>  (34,2%)	</a:t>
              </a:r>
              <a:r>
                <a:rPr lang="sv-SE" altLang="sv-SE" sz="1300" b="1" dirty="0" smtClean="0">
                  <a:solidFill>
                    <a:schemeClr val="bg1"/>
                  </a:solidFill>
                </a:rPr>
                <a:t>596</a:t>
              </a:r>
              <a:r>
                <a:rPr lang="sv-SE" altLang="sv-SE" sz="1300" dirty="0" smtClean="0">
                  <a:solidFill>
                    <a:schemeClr val="bg1"/>
                  </a:solidFill>
                </a:rPr>
                <a:t> </a:t>
              </a:r>
              <a:r>
                <a:rPr lang="sv-SE" altLang="sv-SE" sz="1300" dirty="0">
                  <a:solidFill>
                    <a:schemeClr val="bg1"/>
                  </a:solidFill>
                </a:rPr>
                <a:t>(40,8)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300" b="1" dirty="0">
                  <a:solidFill>
                    <a:schemeClr val="bg1"/>
                  </a:solidFill>
                </a:rPr>
                <a:t>373</a:t>
              </a:r>
              <a:r>
                <a:rPr lang="sv-SE" altLang="sv-SE" sz="1300" dirty="0">
                  <a:solidFill>
                    <a:schemeClr val="bg1"/>
                  </a:solidFill>
                </a:rPr>
                <a:t>  (26,9%)	</a:t>
              </a:r>
              <a:r>
                <a:rPr lang="sv-SE" altLang="sv-SE" sz="1300" b="1" dirty="0" smtClean="0">
                  <a:solidFill>
                    <a:schemeClr val="bg1"/>
                  </a:solidFill>
                </a:rPr>
                <a:t>445</a:t>
              </a:r>
              <a:r>
                <a:rPr lang="sv-SE" altLang="sv-SE" sz="1300" dirty="0" smtClean="0">
                  <a:solidFill>
                    <a:schemeClr val="bg1"/>
                  </a:solidFill>
                </a:rPr>
                <a:t> </a:t>
              </a:r>
              <a:r>
                <a:rPr lang="sv-SE" altLang="sv-SE" sz="1300" dirty="0">
                  <a:solidFill>
                    <a:schemeClr val="bg1"/>
                  </a:solidFill>
                </a:rPr>
                <a:t>(30,5)</a:t>
              </a:r>
            </a:p>
            <a:p>
              <a:pPr>
                <a:spcBef>
                  <a:spcPct val="0"/>
                </a:spcBef>
              </a:pPr>
              <a:r>
                <a:rPr lang="sv-SE" altLang="sv-SE" sz="1300" b="1" dirty="0">
                  <a:solidFill>
                    <a:schemeClr val="bg1"/>
                  </a:solidFill>
                </a:rPr>
                <a:t>286</a:t>
              </a:r>
              <a:r>
                <a:rPr lang="sv-SE" altLang="sv-SE" sz="1300" dirty="0">
                  <a:solidFill>
                    <a:schemeClr val="bg1"/>
                  </a:solidFill>
                </a:rPr>
                <a:t>  (20,6%)	</a:t>
              </a:r>
              <a:r>
                <a:rPr lang="sv-SE" altLang="sv-SE" sz="1300" b="1" dirty="0" smtClean="0">
                  <a:solidFill>
                    <a:schemeClr val="bg1"/>
                  </a:solidFill>
                </a:rPr>
                <a:t>353</a:t>
              </a:r>
              <a:r>
                <a:rPr lang="sv-SE" altLang="sv-SE" sz="1300" dirty="0" smtClean="0">
                  <a:solidFill>
                    <a:schemeClr val="bg1"/>
                  </a:solidFill>
                </a:rPr>
                <a:t> </a:t>
              </a:r>
              <a:r>
                <a:rPr lang="sv-SE" altLang="sv-SE" sz="1300" dirty="0">
                  <a:solidFill>
                    <a:schemeClr val="bg1"/>
                  </a:solidFill>
                </a:rPr>
                <a:t>(24,2%)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300" b="1" dirty="0">
                  <a:solidFill>
                    <a:schemeClr val="bg1"/>
                  </a:solidFill>
                </a:rPr>
                <a:t>369</a:t>
              </a:r>
              <a:r>
                <a:rPr lang="sv-SE" altLang="sv-SE" sz="1300" dirty="0">
                  <a:solidFill>
                    <a:schemeClr val="bg1"/>
                  </a:solidFill>
                </a:rPr>
                <a:t>  (26,6%)	</a:t>
              </a:r>
              <a:r>
                <a:rPr lang="sv-SE" altLang="sv-SE" sz="1300" b="1" dirty="0" smtClean="0">
                  <a:solidFill>
                    <a:schemeClr val="bg1"/>
                  </a:solidFill>
                </a:rPr>
                <a:t>305</a:t>
              </a:r>
              <a:r>
                <a:rPr lang="sv-SE" altLang="sv-SE" sz="1300" dirty="0" smtClean="0">
                  <a:solidFill>
                    <a:schemeClr val="bg1"/>
                  </a:solidFill>
                </a:rPr>
                <a:t> </a:t>
              </a:r>
              <a:r>
                <a:rPr lang="sv-SE" altLang="sv-SE" sz="1300" dirty="0">
                  <a:solidFill>
                    <a:schemeClr val="bg1"/>
                  </a:solidFill>
                </a:rPr>
                <a:t>(20,9%)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300" b="1" dirty="0">
                  <a:solidFill>
                    <a:schemeClr val="bg1"/>
                  </a:solidFill>
                </a:rPr>
                <a:t>235</a:t>
              </a:r>
              <a:r>
                <a:rPr lang="sv-SE" altLang="sv-SE" sz="1300" dirty="0">
                  <a:solidFill>
                    <a:schemeClr val="bg1"/>
                  </a:solidFill>
                </a:rPr>
                <a:t>  (17,0%)	</a:t>
              </a:r>
              <a:r>
                <a:rPr lang="sv-SE" altLang="sv-SE" sz="1300" b="1" dirty="0" smtClean="0">
                  <a:solidFill>
                    <a:schemeClr val="bg1"/>
                  </a:solidFill>
                </a:rPr>
                <a:t>252</a:t>
              </a:r>
              <a:r>
                <a:rPr lang="sv-SE" altLang="sv-SE" sz="1300" dirty="0" smtClean="0">
                  <a:solidFill>
                    <a:schemeClr val="bg1"/>
                  </a:solidFill>
                </a:rPr>
                <a:t> </a:t>
              </a:r>
              <a:r>
                <a:rPr lang="sv-SE" altLang="sv-SE" sz="1300" dirty="0">
                  <a:solidFill>
                    <a:schemeClr val="bg1"/>
                  </a:solidFill>
                </a:rPr>
                <a:t>(17,3%)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300" b="1" dirty="0">
                  <a:solidFill>
                    <a:schemeClr val="bg1"/>
                  </a:solidFill>
                </a:rPr>
                <a:t>  80</a:t>
              </a:r>
              <a:r>
                <a:rPr lang="sv-SE" altLang="sv-SE" sz="1300" dirty="0">
                  <a:solidFill>
                    <a:schemeClr val="bg1"/>
                  </a:solidFill>
                </a:rPr>
                <a:t>    (5,8%)	</a:t>
              </a:r>
              <a:r>
                <a:rPr lang="sv-SE" altLang="sv-SE" sz="1300" b="1" dirty="0" smtClean="0">
                  <a:solidFill>
                    <a:schemeClr val="bg1"/>
                  </a:solidFill>
                </a:rPr>
                <a:t>106</a:t>
              </a:r>
              <a:r>
                <a:rPr lang="sv-SE" altLang="sv-SE" sz="1300" dirty="0" smtClean="0">
                  <a:solidFill>
                    <a:schemeClr val="bg1"/>
                  </a:solidFill>
                </a:rPr>
                <a:t> </a:t>
              </a:r>
              <a:r>
                <a:rPr lang="sv-SE" altLang="sv-SE" sz="1300" dirty="0">
                  <a:solidFill>
                    <a:schemeClr val="bg1"/>
                  </a:solidFill>
                </a:rPr>
                <a:t>(7,3%)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300" b="1" dirty="0">
                  <a:solidFill>
                    <a:schemeClr val="bg1"/>
                  </a:solidFill>
                </a:rPr>
                <a:t>  53</a:t>
              </a:r>
              <a:r>
                <a:rPr lang="sv-SE" altLang="sv-SE" sz="1300" dirty="0">
                  <a:solidFill>
                    <a:schemeClr val="bg1"/>
                  </a:solidFill>
                </a:rPr>
                <a:t>    (3,8%)	</a:t>
              </a:r>
              <a:r>
                <a:rPr lang="sv-SE" altLang="sv-SE" sz="1300" dirty="0" smtClean="0">
                  <a:solidFill>
                    <a:schemeClr val="bg1"/>
                  </a:solidFill>
                </a:rPr>
                <a:t>  </a:t>
              </a:r>
              <a:r>
                <a:rPr lang="sv-SE" altLang="sv-SE" sz="1300" b="1" dirty="0">
                  <a:solidFill>
                    <a:schemeClr val="bg1"/>
                  </a:solidFill>
                </a:rPr>
                <a:t>70</a:t>
              </a:r>
              <a:r>
                <a:rPr lang="sv-SE" altLang="sv-SE" sz="1300" dirty="0">
                  <a:solidFill>
                    <a:schemeClr val="bg1"/>
                  </a:solidFill>
                </a:rPr>
                <a:t> (4,8%)</a:t>
              </a:r>
            </a:p>
            <a:p>
              <a:endParaRPr lang="sv-SE" dirty="0">
                <a:solidFill>
                  <a:schemeClr val="bg1"/>
                </a:solidFill>
              </a:endParaRPr>
            </a:p>
          </p:txBody>
        </p:sp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239" y="1831162"/>
              <a:ext cx="8025280" cy="2986643"/>
            </a:xfrm>
            <a:prstGeom prst="rect">
              <a:avLst/>
            </a:prstGeom>
          </p:spPr>
        </p:pic>
        <p:sp>
          <p:nvSpPr>
            <p:cNvPr id="7" name="textruta 6"/>
            <p:cNvSpPr txBox="1"/>
            <p:nvPr/>
          </p:nvSpPr>
          <p:spPr>
            <a:xfrm>
              <a:off x="1435510" y="3047484"/>
              <a:ext cx="9930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Kompisar</a:t>
              </a:r>
              <a:endPara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ruta 7"/>
            <p:cNvSpPr txBox="1"/>
            <p:nvPr/>
          </p:nvSpPr>
          <p:spPr>
            <a:xfrm>
              <a:off x="1061884" y="3466127"/>
              <a:ext cx="13666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Träning/motion</a:t>
              </a:r>
              <a:endParaRPr lang="sv-S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560439" y="3884771"/>
              <a:ext cx="18681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Teknik/prylar/maskiner</a:t>
              </a:r>
              <a:endPara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1362638" y="4303415"/>
              <a:ext cx="977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Kost/hälsa</a:t>
              </a:r>
              <a:endPara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093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 10"/>
          <p:cNvGrpSpPr/>
          <p:nvPr/>
        </p:nvGrpSpPr>
        <p:grpSpPr>
          <a:xfrm>
            <a:off x="684212" y="0"/>
            <a:ext cx="11439694" cy="2982686"/>
            <a:chOff x="684212" y="0"/>
            <a:chExt cx="11439694" cy="2982686"/>
          </a:xfrm>
        </p:grpSpPr>
        <p:sp>
          <p:nvSpPr>
            <p:cNvPr id="3" name="Rubrik 1">
              <a:extLst>
                <a:ext uri="{FF2B5EF4-FFF2-40B4-BE49-F238E27FC236}">
                  <a16:creationId xmlns:a16="http://schemas.microsoft.com/office/drawing/2014/main" xmlns="" id="{BFC2ABE8-5BEF-4068-AEE0-0D3BA00537B1}"/>
                </a:ext>
              </a:extLst>
            </p:cNvPr>
            <p:cNvSpPr txBox="1">
              <a:spLocks/>
            </p:cNvSpPr>
            <p:nvPr/>
          </p:nvSpPr>
          <p:spPr>
            <a:xfrm>
              <a:off x="684212" y="0"/>
              <a:ext cx="8534400" cy="1507067"/>
            </a:xfrm>
            <a:prstGeom prst="rect">
              <a:avLst/>
            </a:prstGeom>
          </p:spPr>
          <p:txBody>
            <a:bodyPr/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 cap="all">
                  <a:ln w="3175" cmpd="sng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endParaRPr lang="en-US" dirty="0" smtClean="0">
                <a:solidFill>
                  <a:schemeClr val="accent5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dirty="0" smtClean="0">
                  <a:solidFill>
                    <a:schemeClr val="bg1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ENKÄT NB1-ELEVER 2020</a:t>
              </a:r>
              <a:endParaRPr lang="sv-SE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xmlns="" id="{A6714DCA-0C75-C242-89B0-C4EEB0B33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41220" y="0"/>
              <a:ext cx="2982686" cy="2982686"/>
            </a:xfrm>
            <a:prstGeom prst="rect">
              <a:avLst/>
            </a:prstGeom>
          </p:spPr>
        </p:pic>
      </p:grpSp>
      <p:grpSp>
        <p:nvGrpSpPr>
          <p:cNvPr id="12" name="Grupp 11"/>
          <p:cNvGrpSpPr/>
          <p:nvPr/>
        </p:nvGrpSpPr>
        <p:grpSpPr>
          <a:xfrm>
            <a:off x="68094" y="1854159"/>
            <a:ext cx="11925038" cy="4903634"/>
            <a:chOff x="0" y="1756882"/>
            <a:chExt cx="11925038" cy="4903634"/>
          </a:xfrm>
        </p:grpSpPr>
        <p:sp>
          <p:nvSpPr>
            <p:cNvPr id="5" name="textruta 4"/>
            <p:cNvSpPr txBox="1"/>
            <p:nvPr/>
          </p:nvSpPr>
          <p:spPr>
            <a:xfrm>
              <a:off x="8729553" y="2474755"/>
              <a:ext cx="3195485" cy="4185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2017			2015</a:t>
              </a:r>
            </a:p>
            <a:p>
              <a:pPr>
                <a:spcBef>
                  <a:spcPct val="0"/>
                </a:spcBef>
                <a:buFontTx/>
                <a:buNone/>
                <a:tabLst>
                  <a:tab pos="720000" algn="r"/>
                </a:tabLst>
              </a:pP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1251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(90,3%)	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1327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(90,8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%)</a:t>
              </a:r>
            </a:p>
            <a:p>
              <a:pPr>
                <a:spcBef>
                  <a:spcPct val="0"/>
                </a:spcBef>
                <a:buFontTx/>
                <a:buNone/>
                <a:tabLst>
                  <a:tab pos="720000" algn="r"/>
                </a:tabLst>
              </a:pP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155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(11,2%)	  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138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(9,4%)</a:t>
              </a:r>
            </a:p>
            <a:p>
              <a:pPr>
                <a:spcBef>
                  <a:spcPct val="0"/>
                </a:spcBef>
                <a:tabLst>
                  <a:tab pos="720000" algn="r"/>
                </a:tabLst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143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(10,3%)	  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157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(10,7%)</a:t>
              </a:r>
            </a:p>
            <a:p>
              <a:pPr>
                <a:spcBef>
                  <a:spcPct val="0"/>
                </a:spcBef>
                <a:buFontTx/>
                <a:buNone/>
                <a:tabLst>
                  <a:tab pos="720000" algn="r"/>
                </a:tabLst>
              </a:pP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100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(7,2%)	   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94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(6,4%)</a:t>
              </a:r>
            </a:p>
            <a:p>
              <a:pPr>
                <a:spcBef>
                  <a:spcPct val="0"/>
                </a:spcBef>
                <a:buFontTx/>
                <a:buNone/>
                <a:tabLst>
                  <a:tab pos="720000" algn="r"/>
                </a:tabLst>
              </a:pP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86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( 6,2%)	    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95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(6,5%)</a:t>
              </a:r>
            </a:p>
            <a:p>
              <a:pPr>
                <a:spcBef>
                  <a:spcPct val="0"/>
                </a:spcBef>
                <a:buFontTx/>
                <a:buNone/>
                <a:tabLst>
                  <a:tab pos="720000" algn="r"/>
                </a:tabLst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68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(4,9%)	    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72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(4,9%)</a:t>
              </a:r>
            </a:p>
            <a:p>
              <a:pPr>
                <a:spcBef>
                  <a:spcPct val="0"/>
                </a:spcBef>
                <a:buFontTx/>
                <a:buNone/>
                <a:tabLst>
                  <a:tab pos="720000" algn="r"/>
                </a:tabLst>
              </a:pP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44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(3,2%)	    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74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(5,1%)</a:t>
              </a:r>
            </a:p>
            <a:p>
              <a:pPr>
                <a:spcBef>
                  <a:spcPct val="0"/>
                </a:spcBef>
                <a:tabLst>
                  <a:tab pos="720000" algn="r"/>
                </a:tabLst>
              </a:pP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51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(3,7%)	    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(4,1%)</a:t>
              </a:r>
            </a:p>
            <a:p>
              <a:pPr>
                <a:spcBef>
                  <a:spcPct val="0"/>
                </a:spcBef>
                <a:tabLst>
                  <a:tab pos="720000" algn="r"/>
                </a:tabLst>
              </a:pP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(2,0%)	    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43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(2,9%)</a:t>
              </a:r>
            </a:p>
            <a:p>
              <a:pPr>
                <a:spcBef>
                  <a:spcPct val="0"/>
                </a:spcBef>
                <a:tabLst>
                  <a:tab pos="720000" algn="r"/>
                </a:tabLst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29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(2,1%)	    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29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(2,0%)</a:t>
              </a:r>
            </a:p>
            <a:p>
              <a:pPr>
                <a:spcBef>
                  <a:spcPct val="0"/>
                </a:spcBef>
                <a:buFontTx/>
                <a:buNone/>
                <a:tabLst>
                  <a:tab pos="720000" algn="r"/>
                </a:tabLst>
              </a:pP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38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(2,7%)	    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34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(2,3%)</a:t>
              </a:r>
            </a:p>
            <a:p>
              <a:pPr>
                <a:spcBef>
                  <a:spcPct val="0"/>
                </a:spcBef>
                <a:buFontTx/>
                <a:buNone/>
                <a:tabLst>
                  <a:tab pos="720000" algn="r"/>
                </a:tabLst>
              </a:pP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32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(2,3%)	    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29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(2,0%)</a:t>
              </a:r>
            </a:p>
            <a:p>
              <a:pPr>
                <a:spcBef>
                  <a:spcPct val="0"/>
                </a:spcBef>
                <a:tabLst>
                  <a:tab pos="720000" algn="r"/>
                </a:tabLst>
              </a:pP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27 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(1,9%)	    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33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(2,3%)</a:t>
              </a:r>
            </a:p>
            <a:p>
              <a:pPr>
                <a:spcBef>
                  <a:spcPct val="0"/>
                </a:spcBef>
                <a:tabLst>
                  <a:tab pos="720000" algn="r"/>
                </a:tabLst>
              </a:pP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21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(1,5%)	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31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(2,1%)</a:t>
              </a:r>
            </a:p>
            <a:p>
              <a:pPr>
                <a:spcBef>
                  <a:spcPct val="0"/>
                </a:spcBef>
                <a:tabLst>
                  <a:tab pos="720000" algn="r"/>
                </a:tabLst>
              </a:pP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(2,2%)	    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(1,9%)</a:t>
              </a:r>
            </a:p>
            <a:p>
              <a:pPr>
                <a:spcBef>
                  <a:spcPct val="0"/>
                </a:spcBef>
                <a:buFontTx/>
                <a:buNone/>
                <a:tabLst>
                  <a:tab pos="720000" algn="r"/>
                </a:tabLst>
              </a:pPr>
              <a:endParaRPr lang="sv-SE" altLang="sv-SE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  <a:tabLst>
                  <a:tab pos="720000" algn="r"/>
                </a:tabLst>
              </a:pP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( 1,2%)	    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(0,7%)</a:t>
              </a:r>
            </a:p>
            <a:p>
              <a:pPr>
                <a:tabLst>
                  <a:tab pos="720000" algn="r"/>
                </a:tabLst>
              </a:pPr>
              <a:endParaRPr lang="sv-S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Grupp 9"/>
            <p:cNvGrpSpPr/>
            <p:nvPr/>
          </p:nvGrpSpPr>
          <p:grpSpPr>
            <a:xfrm>
              <a:off x="0" y="1756882"/>
              <a:ext cx="8729553" cy="4903634"/>
              <a:chOff x="0" y="1756882"/>
              <a:chExt cx="8729553" cy="4903634"/>
            </a:xfrm>
          </p:grpSpPr>
          <p:pic>
            <p:nvPicPr>
              <p:cNvPr id="7" name="Bildobjekt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654" y="1756882"/>
                <a:ext cx="8453899" cy="4657645"/>
              </a:xfrm>
              <a:prstGeom prst="rect">
                <a:avLst/>
              </a:prstGeom>
            </p:spPr>
          </p:pic>
          <p:sp>
            <p:nvSpPr>
              <p:cNvPr id="9" name="textruta 8"/>
              <p:cNvSpPr txBox="1"/>
              <p:nvPr/>
            </p:nvSpPr>
            <p:spPr>
              <a:xfrm>
                <a:off x="0" y="2905642"/>
                <a:ext cx="2475353" cy="3754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Naturvetenskap, NA</a:t>
                </a:r>
              </a:p>
              <a:p>
                <a:pPr algn="r"/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Fordon o Transport, FT</a:t>
                </a:r>
              </a:p>
              <a:p>
                <a:pPr algn="r"/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Samhällsvetenskap, SA</a:t>
                </a:r>
              </a:p>
              <a:p>
                <a:pPr algn="r"/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Bygg o Anläggning, BA</a:t>
                </a:r>
              </a:p>
              <a:p>
                <a:pPr algn="r"/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Barn o Fritid, BF</a:t>
                </a:r>
              </a:p>
              <a:p>
                <a:pPr algn="r"/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Estetiska, ES</a:t>
                </a:r>
              </a:p>
              <a:p>
                <a:pPr algn="r"/>
                <a:r>
                  <a:rPr lang="sv-SE" sz="14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Restaur</a:t>
                </a:r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o Livsmedel, RL</a:t>
                </a:r>
              </a:p>
              <a:p>
                <a:pPr algn="r"/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Ekonomi, EK</a:t>
                </a:r>
              </a:p>
              <a:p>
                <a:pPr algn="r"/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Handel o </a:t>
                </a:r>
                <a:r>
                  <a:rPr lang="sv-SE" sz="14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Administ</a:t>
                </a:r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., HA</a:t>
                </a:r>
              </a:p>
              <a:p>
                <a:pPr algn="r"/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Vård o Omsorg, VO</a:t>
                </a:r>
              </a:p>
              <a:p>
                <a:pPr algn="r"/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Teknik, TE</a:t>
                </a:r>
              </a:p>
              <a:p>
                <a:pPr algn="r"/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Hantverk, HV</a:t>
                </a:r>
              </a:p>
              <a:p>
                <a:pPr algn="r"/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Hotell o Turism, HT</a:t>
                </a:r>
              </a:p>
              <a:p>
                <a:pPr algn="r"/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 o Energi, EL</a:t>
                </a:r>
              </a:p>
              <a:p>
                <a:pPr algn="r"/>
                <a:r>
                  <a:rPr lang="sv-SE" sz="1400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Introduktionsprog</a:t>
                </a:r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r"/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VVS o Fastighet, VF</a:t>
                </a:r>
              </a:p>
              <a:p>
                <a:pPr algn="r"/>
                <a:r>
                  <a:rPr lang="sv-SE" sz="14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663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/>
          <p:cNvGrpSpPr/>
          <p:nvPr/>
        </p:nvGrpSpPr>
        <p:grpSpPr>
          <a:xfrm>
            <a:off x="839854" y="59447"/>
            <a:ext cx="11240826" cy="2998410"/>
            <a:chOff x="684212" y="0"/>
            <a:chExt cx="11240826" cy="2998410"/>
          </a:xfrm>
        </p:grpSpPr>
        <p:sp>
          <p:nvSpPr>
            <p:cNvPr id="3" name="Rubrik 1">
              <a:extLst>
                <a:ext uri="{FF2B5EF4-FFF2-40B4-BE49-F238E27FC236}">
                  <a16:creationId xmlns:a16="http://schemas.microsoft.com/office/drawing/2014/main" xmlns="" id="{BFC2ABE8-5BEF-4068-AEE0-0D3BA00537B1}"/>
                </a:ext>
              </a:extLst>
            </p:cNvPr>
            <p:cNvSpPr txBox="1">
              <a:spLocks/>
            </p:cNvSpPr>
            <p:nvPr/>
          </p:nvSpPr>
          <p:spPr>
            <a:xfrm>
              <a:off x="684212" y="0"/>
              <a:ext cx="8534400" cy="1507067"/>
            </a:xfrm>
            <a:prstGeom prst="rect">
              <a:avLst/>
            </a:prstGeom>
          </p:spPr>
          <p:txBody>
            <a:bodyPr/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 cap="all">
                  <a:ln w="3175" cmpd="sng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endParaRPr lang="en-US" dirty="0" smtClean="0">
                <a:solidFill>
                  <a:schemeClr val="accent5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dirty="0" smtClean="0">
                  <a:solidFill>
                    <a:schemeClr val="bg1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ENKÄT NB1-ELEVER 2020</a:t>
              </a:r>
              <a:endParaRPr lang="sv-SE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xmlns="" id="{A6714DCA-0C75-C242-89B0-C4EEB0B33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42352" y="15724"/>
              <a:ext cx="2982686" cy="2982686"/>
            </a:xfrm>
            <a:prstGeom prst="rect">
              <a:avLst/>
            </a:prstGeom>
          </p:spPr>
        </p:pic>
      </p:grpSp>
      <p:grpSp>
        <p:nvGrpSpPr>
          <p:cNvPr id="9" name="Grupp 8"/>
          <p:cNvGrpSpPr/>
          <p:nvPr/>
        </p:nvGrpSpPr>
        <p:grpSpPr>
          <a:xfrm>
            <a:off x="-107004" y="2187842"/>
            <a:ext cx="12554643" cy="3311320"/>
            <a:chOff x="-107004" y="2119748"/>
            <a:chExt cx="12554643" cy="3311320"/>
          </a:xfrm>
        </p:grpSpPr>
        <p:pic>
          <p:nvPicPr>
            <p:cNvPr id="5" name="Bildobjekt 4"/>
            <p:cNvPicPr>
              <a:picLocks noChangeAspect="1"/>
            </p:cNvPicPr>
            <p:nvPr/>
          </p:nvPicPr>
          <p:blipFill rotWithShape="1">
            <a:blip r:embed="rId3"/>
            <a:srcRect l="-7676" t="-297" r="7676" b="297"/>
            <a:stretch/>
          </p:blipFill>
          <p:spPr>
            <a:xfrm>
              <a:off x="-107004" y="2119748"/>
              <a:ext cx="8628449" cy="3311320"/>
            </a:xfrm>
            <a:prstGeom prst="rect">
              <a:avLst/>
            </a:prstGeom>
          </p:spPr>
        </p:pic>
        <p:sp>
          <p:nvSpPr>
            <p:cNvPr id="7" name="textruta 6"/>
            <p:cNvSpPr txBox="1"/>
            <p:nvPr/>
          </p:nvSpPr>
          <p:spPr>
            <a:xfrm>
              <a:off x="5556717" y="2860759"/>
              <a:ext cx="689092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 smtClean="0">
                  <a:solidFill>
                    <a:schemeClr val="bg1"/>
                  </a:solidFill>
                </a:rPr>
                <a:t>						</a:t>
              </a: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</a:t>
              </a: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2015</a:t>
              </a:r>
              <a:endParaRPr lang="sv-SE" altLang="sv-S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</a:pPr>
              <a:r>
                <a:rPr lang="sv-SE" sz="14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853</a:t>
              </a:r>
              <a:r>
                <a:rPr lang="sv-SE" sz="14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	</a:t>
              </a:r>
              <a:r>
                <a:rPr lang="sv-SE" sz="14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	</a:t>
              </a:r>
              <a:r>
                <a:rPr lang="sv-SE" altLang="sv-SE" sz="14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501</a:t>
              </a:r>
              <a:r>
                <a:rPr lang="sv-SE" altLang="sv-SE" sz="14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(36,2%)		</a:t>
              </a:r>
              <a:r>
                <a:rPr lang="sv-SE" altLang="sv-SE" sz="14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606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(41,9%)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396</a:t>
              </a:r>
              <a:r>
                <a:rPr lang="sv-SE" altLang="sv-SE" sz="14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</a:t>
              </a:r>
              <a:r>
                <a:rPr lang="sv-SE" altLang="sv-SE" sz="14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	</a:t>
              </a:r>
              <a:r>
                <a:rPr lang="sv-SE" altLang="sv-SE" sz="14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282</a:t>
              </a:r>
              <a:r>
                <a:rPr lang="sv-SE" altLang="sv-SE" sz="14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(20,4%)		i Djur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255</a:t>
              </a:r>
              <a:r>
                <a:rPr lang="sv-SE" altLang="sv-SE" sz="14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</a:t>
              </a:r>
              <a:r>
                <a:rPr lang="sv-SE" altLang="sv-SE" sz="14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	</a:t>
              </a:r>
              <a:r>
                <a:rPr lang="sv-SE" altLang="sv-SE" sz="14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263</a:t>
              </a:r>
              <a:r>
                <a:rPr lang="sv-SE" altLang="sv-SE" sz="14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(19,0%)		</a:t>
              </a:r>
              <a:r>
                <a:rPr lang="sv-SE" altLang="sv-SE" sz="14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269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(18,7%)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204</a:t>
              </a:r>
              <a:r>
                <a:rPr lang="sv-SE" altLang="sv-SE" sz="14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 	 </a:t>
              </a:r>
              <a:r>
                <a:rPr lang="sv-SE" altLang="sv-SE" sz="14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	  </a:t>
              </a:r>
              <a:r>
                <a:rPr lang="sv-SE" altLang="sv-SE" sz="14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81</a:t>
              </a:r>
              <a:r>
                <a:rPr lang="sv-SE" altLang="sv-SE" sz="14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( 5,8%)		</a:t>
              </a:r>
              <a:r>
                <a:rPr lang="sv-SE" altLang="sv-SE" sz="14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ej 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spec.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sv-SE" altLang="sv-SE" sz="14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184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	</a:t>
              </a:r>
              <a:r>
                <a:rPr lang="sv-SE" altLang="sv-SE" sz="14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	</a:t>
              </a:r>
              <a:r>
                <a:rPr lang="sv-SE" altLang="sv-SE" sz="14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162</a:t>
              </a:r>
              <a:r>
                <a:rPr lang="sv-SE" altLang="sv-SE" sz="14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(11,7%)		</a:t>
              </a:r>
              <a:r>
                <a:rPr lang="sv-SE" altLang="sv-SE" sz="14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254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(17,6%)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38</a:t>
              </a:r>
              <a:r>
                <a:rPr lang="sv-SE" altLang="sv-SE" sz="14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  </a:t>
              </a:r>
              <a:r>
                <a:rPr lang="sv-SE" altLang="sv-SE" sz="14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	  </a:t>
              </a:r>
              <a:r>
                <a:rPr lang="sv-SE" altLang="sv-SE" sz="14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37</a:t>
              </a:r>
              <a:r>
                <a:rPr lang="sv-SE" altLang="sv-SE" sz="14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(2,7%)		  </a:t>
              </a:r>
              <a:r>
                <a:rPr lang="sv-SE" altLang="sv-SE" sz="14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39</a:t>
              </a:r>
              <a:r>
                <a:rPr lang="sv-SE" altLang="sv-SE" sz="14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(2,7%)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26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	</a:t>
              </a:r>
              <a:r>
                <a:rPr lang="sv-SE" altLang="sv-SE" sz="14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	  59</a:t>
              </a:r>
              <a:r>
                <a:rPr lang="sv-SE" altLang="sv-SE" sz="14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(4,3%)		</a:t>
              </a:r>
              <a:r>
                <a:rPr lang="sv-SE" altLang="sv-SE" sz="14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ej </a:t>
              </a:r>
              <a:r>
                <a:rPr lang="sv-SE" altLang="sv-SE" sz="14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spec.</a:t>
              </a:r>
              <a:endParaRPr lang="sv-SE" sz="14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sv-S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ruta 5"/>
            <p:cNvSpPr txBox="1"/>
            <p:nvPr/>
          </p:nvSpPr>
          <p:spPr>
            <a:xfrm>
              <a:off x="4520641" y="3935309"/>
              <a:ext cx="5407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1,9%</a:t>
              </a:r>
            </a:p>
            <a:p>
              <a:r>
                <a:rPr lang="sv-SE" sz="1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1,3%</a:t>
              </a:r>
              <a:endParaRPr lang="sv-S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674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/>
          <p:cNvGrpSpPr/>
          <p:nvPr/>
        </p:nvGrpSpPr>
        <p:grpSpPr>
          <a:xfrm>
            <a:off x="878765" y="68826"/>
            <a:ext cx="11240826" cy="2998410"/>
            <a:chOff x="684212" y="0"/>
            <a:chExt cx="11240826" cy="2998410"/>
          </a:xfrm>
        </p:grpSpPr>
        <p:sp>
          <p:nvSpPr>
            <p:cNvPr id="3" name="Rubrik 1">
              <a:extLst>
                <a:ext uri="{FF2B5EF4-FFF2-40B4-BE49-F238E27FC236}">
                  <a16:creationId xmlns:a16="http://schemas.microsoft.com/office/drawing/2014/main" xmlns="" id="{BFC2ABE8-5BEF-4068-AEE0-0D3BA00537B1}"/>
                </a:ext>
              </a:extLst>
            </p:cNvPr>
            <p:cNvSpPr txBox="1">
              <a:spLocks/>
            </p:cNvSpPr>
            <p:nvPr/>
          </p:nvSpPr>
          <p:spPr>
            <a:xfrm>
              <a:off x="684212" y="0"/>
              <a:ext cx="8534400" cy="1507067"/>
            </a:xfrm>
            <a:prstGeom prst="rect">
              <a:avLst/>
            </a:prstGeom>
          </p:spPr>
          <p:txBody>
            <a:bodyPr/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 cap="all">
                  <a:ln w="3175" cmpd="sng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endParaRPr lang="en-US" dirty="0" smtClean="0">
                <a:solidFill>
                  <a:schemeClr val="accent5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dirty="0" smtClean="0">
                  <a:solidFill>
                    <a:schemeClr val="bg1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ENKÄT NB1-ELEVER 2020</a:t>
              </a:r>
              <a:endParaRPr lang="sv-SE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xmlns="" id="{A6714DCA-0C75-C242-89B0-C4EEB0B33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42352" y="15724"/>
              <a:ext cx="2982686" cy="2982686"/>
            </a:xfrm>
            <a:prstGeom prst="rect">
              <a:avLst/>
            </a:prstGeom>
          </p:spPr>
        </p:pic>
      </p:grpSp>
      <p:grpSp>
        <p:nvGrpSpPr>
          <p:cNvPr id="8" name="Grupp 7"/>
          <p:cNvGrpSpPr/>
          <p:nvPr/>
        </p:nvGrpSpPr>
        <p:grpSpPr>
          <a:xfrm>
            <a:off x="603538" y="2258178"/>
            <a:ext cx="11162279" cy="3050612"/>
            <a:chOff x="184202" y="2543942"/>
            <a:chExt cx="11162279" cy="3050612"/>
          </a:xfrm>
        </p:grpSpPr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4202" y="2543942"/>
              <a:ext cx="7167100" cy="3050612"/>
            </a:xfrm>
            <a:prstGeom prst="rect">
              <a:avLst/>
            </a:prstGeom>
          </p:spPr>
        </p:pic>
        <p:sp>
          <p:nvSpPr>
            <p:cNvPr id="5" name="textruta 4"/>
            <p:cNvSpPr txBox="1"/>
            <p:nvPr/>
          </p:nvSpPr>
          <p:spPr>
            <a:xfrm>
              <a:off x="4966837" y="3230133"/>
              <a:ext cx="637964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>
                  <a:solidFill>
                    <a:schemeClr val="bg1"/>
                  </a:solidFill>
                </a:rPr>
                <a:t>			</a:t>
              </a:r>
              <a:r>
                <a:rPr lang="sv-SE" altLang="sv-SE" sz="1400" b="1" dirty="0" smtClean="0">
                  <a:solidFill>
                    <a:schemeClr val="bg1"/>
                  </a:solidFill>
                </a:rPr>
                <a:t>		</a:t>
              </a: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</a:t>
              </a: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2015</a:t>
              </a:r>
              <a:endParaRPr lang="sv-SE" altLang="sv-S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303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</a:t>
              </a: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270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(19,5%)		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(20,5%)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548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</a:t>
              </a: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352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(25,4%)		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408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(27,9%)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702	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</a:t>
              </a: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488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(35,2%)		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482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(32,9%)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247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</a:t>
              </a: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155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(11,2%)		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160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(10,9%)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156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	</a:t>
              </a: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120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(8,7%)		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113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(7,7%)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sv-SE" sz="1400" dirty="0">
                <a:solidFill>
                  <a:schemeClr val="bg1"/>
                </a:solidFill>
              </a:endParaRPr>
            </a:p>
            <a:p>
              <a:endParaRPr lang="sv-SE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546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/>
          <p:cNvGrpSpPr/>
          <p:nvPr/>
        </p:nvGrpSpPr>
        <p:grpSpPr>
          <a:xfrm>
            <a:off x="869038" y="77821"/>
            <a:ext cx="11240826" cy="2998410"/>
            <a:chOff x="684212" y="0"/>
            <a:chExt cx="11240826" cy="2998410"/>
          </a:xfrm>
        </p:grpSpPr>
        <p:sp>
          <p:nvSpPr>
            <p:cNvPr id="3" name="Rubrik 1">
              <a:extLst>
                <a:ext uri="{FF2B5EF4-FFF2-40B4-BE49-F238E27FC236}">
                  <a16:creationId xmlns:a16="http://schemas.microsoft.com/office/drawing/2014/main" xmlns="" id="{BFC2ABE8-5BEF-4068-AEE0-0D3BA00537B1}"/>
                </a:ext>
              </a:extLst>
            </p:cNvPr>
            <p:cNvSpPr txBox="1">
              <a:spLocks/>
            </p:cNvSpPr>
            <p:nvPr/>
          </p:nvSpPr>
          <p:spPr>
            <a:xfrm>
              <a:off x="684212" y="0"/>
              <a:ext cx="8534400" cy="1507067"/>
            </a:xfrm>
            <a:prstGeom prst="rect">
              <a:avLst/>
            </a:prstGeom>
          </p:spPr>
          <p:txBody>
            <a:bodyPr/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 cap="all">
                  <a:ln w="3175" cmpd="sng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endParaRPr lang="en-US" dirty="0" smtClean="0">
                <a:solidFill>
                  <a:schemeClr val="accent5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dirty="0" smtClean="0">
                  <a:solidFill>
                    <a:schemeClr val="bg1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ENKÄT NB1-ELEVER 2020</a:t>
              </a:r>
              <a:endParaRPr lang="sv-SE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xmlns="" id="{A6714DCA-0C75-C242-89B0-C4EEB0B33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42352" y="15724"/>
              <a:ext cx="2982686" cy="2982686"/>
            </a:xfrm>
            <a:prstGeom prst="rect">
              <a:avLst/>
            </a:prstGeom>
          </p:spPr>
        </p:pic>
      </p:grpSp>
      <p:grpSp>
        <p:nvGrpSpPr>
          <p:cNvPr id="7" name="Grupp 6"/>
          <p:cNvGrpSpPr/>
          <p:nvPr/>
        </p:nvGrpSpPr>
        <p:grpSpPr>
          <a:xfrm>
            <a:off x="634949" y="2228778"/>
            <a:ext cx="11557051" cy="3147734"/>
            <a:chOff x="163001" y="2559518"/>
            <a:chExt cx="11557051" cy="3147734"/>
          </a:xfrm>
        </p:grpSpPr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3001" y="2559518"/>
              <a:ext cx="6876896" cy="3147734"/>
            </a:xfrm>
            <a:prstGeom prst="rect">
              <a:avLst/>
            </a:prstGeom>
          </p:spPr>
        </p:pic>
        <p:sp>
          <p:nvSpPr>
            <p:cNvPr id="6" name="textruta 5"/>
            <p:cNvSpPr txBox="1"/>
            <p:nvPr/>
          </p:nvSpPr>
          <p:spPr>
            <a:xfrm>
              <a:off x="7197213" y="3171450"/>
              <a:ext cx="4522839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2017		</a:t>
              </a:r>
              <a:r>
                <a:rPr lang="sv-SE" altLang="sv-SE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2015</a:t>
              </a:r>
              <a:endParaRPr lang="sv-SE" altLang="sv-S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492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(35,5%)	  </a:t>
              </a: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615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(42,1%)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461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(33,3%)	  </a:t>
              </a: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517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(35,4%)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46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(3,3%)	    </a:t>
              </a: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36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(2,5%)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448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(32,3%)	  </a:t>
              </a: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489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(33,5%)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250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(18,1%)	  </a:t>
              </a: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279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(19,1%)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1076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(77,7%)	</a:t>
              </a: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1025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(70,2%)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637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(46,0%)	  </a:t>
              </a: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734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(50,2</a:t>
              </a:r>
              <a:r>
                <a:rPr lang="sv-SE" altLang="sv-SE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%)</a:t>
              </a:r>
              <a:endParaRPr lang="sv-SE" alt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53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/>
          <p:cNvGrpSpPr/>
          <p:nvPr/>
        </p:nvGrpSpPr>
        <p:grpSpPr>
          <a:xfrm>
            <a:off x="853898" y="84550"/>
            <a:ext cx="11240826" cy="2998410"/>
            <a:chOff x="684212" y="0"/>
            <a:chExt cx="11240826" cy="2998410"/>
          </a:xfrm>
        </p:grpSpPr>
        <p:sp>
          <p:nvSpPr>
            <p:cNvPr id="3" name="Rubrik 1">
              <a:extLst>
                <a:ext uri="{FF2B5EF4-FFF2-40B4-BE49-F238E27FC236}">
                  <a16:creationId xmlns:a16="http://schemas.microsoft.com/office/drawing/2014/main" xmlns="" id="{BFC2ABE8-5BEF-4068-AEE0-0D3BA00537B1}"/>
                </a:ext>
              </a:extLst>
            </p:cNvPr>
            <p:cNvSpPr txBox="1">
              <a:spLocks/>
            </p:cNvSpPr>
            <p:nvPr/>
          </p:nvSpPr>
          <p:spPr>
            <a:xfrm>
              <a:off x="684212" y="0"/>
              <a:ext cx="8534400" cy="1507067"/>
            </a:xfrm>
            <a:prstGeom prst="rect">
              <a:avLst/>
            </a:prstGeom>
          </p:spPr>
          <p:txBody>
            <a:bodyPr/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 cap="all">
                  <a:ln w="3175" cmpd="sng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endParaRPr lang="en-US" dirty="0" smtClean="0">
                <a:solidFill>
                  <a:schemeClr val="accent5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dirty="0" smtClean="0">
                  <a:solidFill>
                    <a:schemeClr val="bg1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ENKÄT NB1-ELEVER 2020</a:t>
              </a:r>
              <a:endParaRPr lang="sv-SE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xmlns="" id="{A6714DCA-0C75-C242-89B0-C4EEB0B33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42352" y="15724"/>
              <a:ext cx="2982686" cy="2982686"/>
            </a:xfrm>
            <a:prstGeom prst="rect">
              <a:avLst/>
            </a:prstGeom>
          </p:spPr>
        </p:pic>
      </p:grpSp>
      <p:grpSp>
        <p:nvGrpSpPr>
          <p:cNvPr id="7" name="Grupp 6"/>
          <p:cNvGrpSpPr/>
          <p:nvPr/>
        </p:nvGrpSpPr>
        <p:grpSpPr>
          <a:xfrm>
            <a:off x="586483" y="2308233"/>
            <a:ext cx="11071122" cy="3323266"/>
            <a:chOff x="265471" y="2502787"/>
            <a:chExt cx="11071122" cy="3323266"/>
          </a:xfrm>
        </p:grpSpPr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5471" y="2502787"/>
              <a:ext cx="7344697" cy="3323266"/>
            </a:xfrm>
            <a:prstGeom prst="rect">
              <a:avLst/>
            </a:prstGeom>
          </p:spPr>
        </p:pic>
        <p:sp>
          <p:nvSpPr>
            <p:cNvPr id="6" name="textruta 5"/>
            <p:cNvSpPr txBox="1"/>
            <p:nvPr/>
          </p:nvSpPr>
          <p:spPr>
            <a:xfrm>
              <a:off x="7914967" y="3082960"/>
              <a:ext cx="3421626" cy="2331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spcAft>
                  <a:spcPts val="900"/>
                </a:spcAft>
                <a:buFontTx/>
                <a:buNone/>
              </a:pP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2017		</a:t>
              </a:r>
              <a:r>
                <a:rPr lang="sv-SE" altLang="sv-SE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2015</a:t>
              </a:r>
              <a:endParaRPr lang="sv-SE" altLang="sv-S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spcAft>
                  <a:spcPts val="900"/>
                </a:spcAft>
                <a:buFontTx/>
                <a:buNone/>
              </a:pP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265  (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19,1%)	  </a:t>
              </a: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224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(15,4%)</a:t>
              </a:r>
            </a:p>
            <a:p>
              <a:pPr>
                <a:spcBef>
                  <a:spcPct val="0"/>
                </a:spcBef>
                <a:spcAft>
                  <a:spcPts val="900"/>
                </a:spcAft>
                <a:buFontTx/>
                <a:buNone/>
              </a:pP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138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(10,0%)	  </a:t>
              </a: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172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(11,8%)</a:t>
              </a:r>
            </a:p>
            <a:p>
              <a:pPr>
                <a:spcBef>
                  <a:spcPct val="0"/>
                </a:spcBef>
                <a:spcAft>
                  <a:spcPts val="900"/>
                </a:spcAft>
                <a:buFontTx/>
                <a:buNone/>
              </a:pP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258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(18,6%)	  </a:t>
              </a: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318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(21,9%)</a:t>
              </a:r>
            </a:p>
            <a:p>
              <a:pPr>
                <a:spcBef>
                  <a:spcPct val="0"/>
                </a:spcBef>
                <a:spcAft>
                  <a:spcPts val="900"/>
                </a:spcAft>
                <a:buFontTx/>
                <a:buNone/>
              </a:pP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610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(44,0%)	  </a:t>
              </a: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636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(43,7%)</a:t>
              </a:r>
            </a:p>
            <a:p>
              <a:pPr>
                <a:spcBef>
                  <a:spcPct val="0"/>
                </a:spcBef>
                <a:spcAft>
                  <a:spcPts val="900"/>
                </a:spcAft>
                <a:buFontTx/>
                <a:buNone/>
              </a:pP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1152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(83,2%)	</a:t>
              </a:r>
              <a:r>
                <a:rPr lang="sv-SE" altLang="sv-SE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1089</a:t>
              </a:r>
              <a:r>
                <a:rPr lang="sv-SE" altLang="sv-S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(74,9</a:t>
              </a:r>
              <a:r>
                <a:rPr lang="sv-SE" altLang="sv-SE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%)</a:t>
              </a:r>
              <a:endPara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75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 8"/>
          <p:cNvGrpSpPr/>
          <p:nvPr/>
        </p:nvGrpSpPr>
        <p:grpSpPr>
          <a:xfrm>
            <a:off x="-653607" y="2029193"/>
            <a:ext cx="12645147" cy="4035145"/>
            <a:chOff x="-653607" y="2029193"/>
            <a:chExt cx="12645147" cy="4035145"/>
          </a:xfrm>
        </p:grpSpPr>
        <p:sp>
          <p:nvSpPr>
            <p:cNvPr id="3" name="textruta 2"/>
            <p:cNvSpPr txBox="1"/>
            <p:nvPr/>
          </p:nvSpPr>
          <p:spPr>
            <a:xfrm>
              <a:off x="10044750" y="2709573"/>
              <a:ext cx="1946790" cy="335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645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46,6%</a:t>
              </a:r>
            </a:p>
            <a:p>
              <a:pPr>
                <a:spcBef>
                  <a:spcPct val="0"/>
                </a:spcBef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423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30,5%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412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29,7%</a:t>
              </a:r>
            </a:p>
            <a:p>
              <a:pPr>
                <a:spcBef>
                  <a:spcPct val="0"/>
                </a:spcBef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155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11,2%</a:t>
              </a:r>
            </a:p>
            <a:p>
              <a:pPr>
                <a:spcBef>
                  <a:spcPct val="0"/>
                </a:spcBef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185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13,4%</a:t>
              </a:r>
            </a:p>
            <a:p>
              <a:pPr>
                <a:spcBef>
                  <a:spcPct val="0"/>
                </a:spcBef>
              </a:pP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155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11,2%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253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18,3%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137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9,9%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114</a:t>
              </a:r>
              <a:r>
                <a:rPr lang="sv-SE" altLang="sv-SE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8,2%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5,8%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Ej med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52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3,8%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23</a:t>
              </a:r>
              <a:r>
                <a:rPr lang="sv-SE" altLang="sv-S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1,7%</a:t>
              </a:r>
              <a:endParaRPr lang="sv-S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sv-SE" sz="1600" dirty="0">
                <a:solidFill>
                  <a:schemeClr val="bg1"/>
                </a:solidFill>
              </a:endParaRPr>
            </a:p>
          </p:txBody>
        </p:sp>
        <p:pic>
          <p:nvPicPr>
            <p:cNvPr id="8" name="Bildobjekt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3442" y="2029193"/>
              <a:ext cx="9495238" cy="3793524"/>
            </a:xfrm>
            <a:prstGeom prst="rect">
              <a:avLst/>
            </a:prstGeom>
          </p:spPr>
        </p:pic>
        <p:sp>
          <p:nvSpPr>
            <p:cNvPr id="2" name="Rektangel 1"/>
            <p:cNvSpPr/>
            <p:nvPr/>
          </p:nvSpPr>
          <p:spPr>
            <a:xfrm>
              <a:off x="-653607" y="2940406"/>
              <a:ext cx="3780771" cy="28931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sv-SE" sz="1400" dirty="0">
                  <a:solidFill>
                    <a:schemeClr val="bg1"/>
                  </a:solidFill>
                </a:rPr>
                <a:t>Besök på NB-gymnasium</a:t>
              </a:r>
            </a:p>
            <a:p>
              <a:pPr algn="r"/>
              <a:r>
                <a:rPr lang="sv-SE" sz="1400" dirty="0">
                  <a:solidFill>
                    <a:schemeClr val="bg1"/>
                  </a:solidFill>
                </a:rPr>
                <a:t>Känner någon som går/gått på NB</a:t>
              </a:r>
            </a:p>
            <a:p>
              <a:pPr algn="r"/>
              <a:r>
                <a:rPr lang="sv-SE" sz="1400" dirty="0">
                  <a:solidFill>
                    <a:schemeClr val="bg1"/>
                  </a:solidFill>
                </a:rPr>
                <a:t>Föräldrar/syskon/släkt</a:t>
              </a:r>
            </a:p>
            <a:p>
              <a:pPr algn="r"/>
              <a:r>
                <a:rPr lang="sv-SE" sz="1400" dirty="0">
                  <a:solidFill>
                    <a:schemeClr val="bg1"/>
                  </a:solidFill>
                </a:rPr>
                <a:t>Sociala </a:t>
              </a:r>
              <a:r>
                <a:rPr lang="sv-SE" sz="1400" dirty="0" smtClean="0">
                  <a:solidFill>
                    <a:schemeClr val="bg1"/>
                  </a:solidFill>
                </a:rPr>
                <a:t>medier</a:t>
              </a:r>
            </a:p>
            <a:p>
              <a:pPr algn="r"/>
              <a:r>
                <a:rPr lang="sv-SE" sz="1400" dirty="0">
                  <a:solidFill>
                    <a:schemeClr val="bg1"/>
                  </a:solidFill>
                </a:rPr>
                <a:t>Studie o </a:t>
              </a:r>
              <a:r>
                <a:rPr lang="sv-SE" sz="1400" dirty="0" err="1">
                  <a:solidFill>
                    <a:schemeClr val="bg1"/>
                  </a:solidFill>
                </a:rPr>
                <a:t>yrkesvägled</a:t>
              </a:r>
              <a:r>
                <a:rPr lang="sv-SE" sz="1400" dirty="0">
                  <a:solidFill>
                    <a:schemeClr val="bg1"/>
                  </a:solidFill>
                </a:rPr>
                <a:t>, SYV</a:t>
              </a:r>
            </a:p>
            <a:p>
              <a:pPr algn="r"/>
              <a:r>
                <a:rPr lang="sv-SE" sz="1400" dirty="0">
                  <a:solidFill>
                    <a:schemeClr val="bg1"/>
                  </a:solidFill>
                </a:rPr>
                <a:t>Besök på </a:t>
              </a:r>
              <a:r>
                <a:rPr lang="sv-SE" sz="1400" dirty="0" err="1">
                  <a:solidFill>
                    <a:schemeClr val="bg1"/>
                  </a:solidFill>
                </a:rPr>
                <a:t>gymn.mässa</a:t>
              </a:r>
              <a:endParaRPr lang="sv-SE" sz="1400" dirty="0">
                <a:solidFill>
                  <a:schemeClr val="bg1"/>
                </a:solidFill>
              </a:endParaRPr>
            </a:p>
            <a:p>
              <a:pPr algn="r"/>
              <a:r>
                <a:rPr lang="sv-SE" sz="1400" dirty="0" smtClean="0">
                  <a:solidFill>
                    <a:schemeClr val="bg1"/>
                  </a:solidFill>
                </a:rPr>
                <a:t>Kompisar</a:t>
              </a:r>
              <a:endParaRPr lang="sv-SE" sz="1400" dirty="0">
                <a:solidFill>
                  <a:schemeClr val="bg1"/>
                </a:solidFill>
              </a:endParaRPr>
            </a:p>
            <a:p>
              <a:pPr algn="r"/>
              <a:r>
                <a:rPr lang="sv-SE" sz="1400" dirty="0" smtClean="0">
                  <a:solidFill>
                    <a:schemeClr val="bg1"/>
                  </a:solidFill>
                </a:rPr>
                <a:t>Hemsida </a:t>
              </a:r>
              <a:r>
                <a:rPr lang="sv-SE" sz="1400" dirty="0">
                  <a:solidFill>
                    <a:schemeClr val="bg1"/>
                  </a:solidFill>
                </a:rPr>
                <a:t>för NB-</a:t>
              </a:r>
              <a:r>
                <a:rPr lang="sv-SE" sz="1400" dirty="0" err="1">
                  <a:solidFill>
                    <a:schemeClr val="bg1"/>
                  </a:solidFill>
                </a:rPr>
                <a:t>gymnsium</a:t>
              </a:r>
              <a:endParaRPr lang="sv-SE" sz="1400" dirty="0">
                <a:solidFill>
                  <a:schemeClr val="bg1"/>
                </a:solidFill>
              </a:endParaRPr>
            </a:p>
            <a:p>
              <a:pPr algn="r"/>
              <a:r>
                <a:rPr lang="sv-SE" sz="1400" dirty="0" smtClean="0">
                  <a:solidFill>
                    <a:schemeClr val="bg1"/>
                  </a:solidFill>
                </a:rPr>
                <a:t>Info </a:t>
              </a:r>
              <a:r>
                <a:rPr lang="sv-SE" sz="1400" dirty="0">
                  <a:solidFill>
                    <a:schemeClr val="bg1"/>
                  </a:solidFill>
                </a:rPr>
                <a:t>från skola i brevlådan</a:t>
              </a:r>
            </a:p>
            <a:p>
              <a:pPr algn="r"/>
              <a:r>
                <a:rPr lang="sv-SE" sz="1400" dirty="0">
                  <a:solidFill>
                    <a:schemeClr val="bg1"/>
                  </a:solidFill>
                </a:rPr>
                <a:t>Gymnasiebroschyr</a:t>
              </a:r>
            </a:p>
            <a:p>
              <a:pPr algn="r"/>
              <a:r>
                <a:rPr lang="sv-SE" sz="1400" dirty="0">
                  <a:solidFill>
                    <a:schemeClr val="bg1"/>
                  </a:solidFill>
                </a:rPr>
                <a:t>Jobba Grönt</a:t>
              </a:r>
              <a:br>
                <a:rPr lang="sv-SE" sz="1400" dirty="0">
                  <a:solidFill>
                    <a:schemeClr val="bg1"/>
                  </a:solidFill>
                </a:rPr>
              </a:br>
              <a:r>
                <a:rPr lang="sv-SE" sz="1400" dirty="0">
                  <a:solidFill>
                    <a:schemeClr val="bg1"/>
                  </a:solidFill>
                </a:rPr>
                <a:t>naturbruk.se</a:t>
              </a:r>
            </a:p>
            <a:p>
              <a:pPr algn="r"/>
              <a:r>
                <a:rPr lang="sv-SE" sz="1400" dirty="0">
                  <a:solidFill>
                    <a:schemeClr val="bg1"/>
                  </a:solidFill>
                </a:rPr>
                <a:t>Artikel/annons i tidning</a:t>
              </a:r>
            </a:p>
          </p:txBody>
        </p:sp>
      </p:grpSp>
      <p:grpSp>
        <p:nvGrpSpPr>
          <p:cNvPr id="4" name="Grupp 3"/>
          <p:cNvGrpSpPr/>
          <p:nvPr/>
        </p:nvGrpSpPr>
        <p:grpSpPr>
          <a:xfrm>
            <a:off x="883080" y="74382"/>
            <a:ext cx="11240826" cy="2998410"/>
            <a:chOff x="684212" y="0"/>
            <a:chExt cx="11240826" cy="2998410"/>
          </a:xfrm>
        </p:grpSpPr>
        <p:sp>
          <p:nvSpPr>
            <p:cNvPr id="5" name="Rubrik 1">
              <a:extLst>
                <a:ext uri="{FF2B5EF4-FFF2-40B4-BE49-F238E27FC236}">
                  <a16:creationId xmlns:a16="http://schemas.microsoft.com/office/drawing/2014/main" xmlns="" id="{BFC2ABE8-5BEF-4068-AEE0-0D3BA00537B1}"/>
                </a:ext>
              </a:extLst>
            </p:cNvPr>
            <p:cNvSpPr txBox="1">
              <a:spLocks/>
            </p:cNvSpPr>
            <p:nvPr/>
          </p:nvSpPr>
          <p:spPr>
            <a:xfrm>
              <a:off x="684212" y="0"/>
              <a:ext cx="8534400" cy="1507067"/>
            </a:xfrm>
            <a:prstGeom prst="rect">
              <a:avLst/>
            </a:prstGeom>
          </p:spPr>
          <p:txBody>
            <a:bodyPr/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 cap="all">
                  <a:ln w="3175" cmpd="sng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endParaRPr lang="en-US" dirty="0" smtClean="0">
                <a:solidFill>
                  <a:schemeClr val="accent5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dirty="0" smtClean="0">
                  <a:solidFill>
                    <a:schemeClr val="bg1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ENKÄT NB1-ELEVER 2020</a:t>
              </a:r>
              <a:endParaRPr lang="sv-SE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Bildobjekt 5">
              <a:extLst>
                <a:ext uri="{FF2B5EF4-FFF2-40B4-BE49-F238E27FC236}">
                  <a16:creationId xmlns:a16="http://schemas.microsoft.com/office/drawing/2014/main" xmlns="" id="{A6714DCA-0C75-C242-89B0-C4EEB0B33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42352" y="15724"/>
              <a:ext cx="2982686" cy="29826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05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 4"/>
          <p:cNvGrpSpPr/>
          <p:nvPr/>
        </p:nvGrpSpPr>
        <p:grpSpPr>
          <a:xfrm>
            <a:off x="736508" y="1973488"/>
            <a:ext cx="9010607" cy="4457133"/>
            <a:chOff x="551682" y="1828601"/>
            <a:chExt cx="9680047" cy="4788275"/>
          </a:xfrm>
        </p:grpSpPr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1682" y="1828601"/>
              <a:ext cx="9575544" cy="4044329"/>
            </a:xfrm>
            <a:prstGeom prst="rect">
              <a:avLst/>
            </a:prstGeom>
          </p:spPr>
        </p:pic>
        <p:sp>
          <p:nvSpPr>
            <p:cNvPr id="7" name="textruta 6"/>
            <p:cNvSpPr txBox="1"/>
            <p:nvPr/>
          </p:nvSpPr>
          <p:spPr>
            <a:xfrm>
              <a:off x="551682" y="5872930"/>
              <a:ext cx="9680047" cy="743946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sv-SE" altLang="sv-SE" b="1" dirty="0"/>
                <a:t> </a:t>
              </a:r>
              <a:r>
                <a:rPr lang="sv-SE" altLang="sv-SE" b="1" dirty="0" smtClean="0"/>
                <a:t>	</a:t>
              </a:r>
              <a:r>
                <a:rPr lang="sv-SE" altLang="sv-SE" sz="1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2017        </a:t>
              </a:r>
              <a:r>
                <a:rPr lang="sv-SE" altLang="sv-SE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198  </a:t>
              </a: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(14,3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%)       </a:t>
              </a:r>
              <a:r>
                <a:rPr lang="sv-SE" altLang="sv-SE" sz="1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229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(16,5%)      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altLang="sv-SE" sz="1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540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(39,0%)     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300 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(21,7%)     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118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(8,5%)</a:t>
              </a:r>
            </a:p>
            <a:p>
              <a:pPr>
                <a:spcAft>
                  <a:spcPts val="600"/>
                </a:spcAft>
              </a:pP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sv-SE" altLang="sv-SE" sz="1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2015        168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(11,2%)     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sv-SE" altLang="sv-SE" sz="1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221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(14,8%)       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altLang="sv-SE" sz="1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578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(38,6%)      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368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altLang="sv-SE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(24,6%)      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sv-SE" altLang="sv-SE" sz="1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161</a:t>
              </a:r>
              <a:r>
                <a:rPr lang="sv-SE" altLang="sv-SE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(10,8%)</a:t>
              </a:r>
              <a:endParaRPr lang="sv-SE" altLang="sv-S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Grupp 1"/>
          <p:cNvGrpSpPr/>
          <p:nvPr/>
        </p:nvGrpSpPr>
        <p:grpSpPr>
          <a:xfrm>
            <a:off x="830127" y="77821"/>
            <a:ext cx="11240826" cy="2998410"/>
            <a:chOff x="684212" y="0"/>
            <a:chExt cx="11240826" cy="2998410"/>
          </a:xfrm>
        </p:grpSpPr>
        <p:sp>
          <p:nvSpPr>
            <p:cNvPr id="3" name="Rubrik 1">
              <a:extLst>
                <a:ext uri="{FF2B5EF4-FFF2-40B4-BE49-F238E27FC236}">
                  <a16:creationId xmlns:a16="http://schemas.microsoft.com/office/drawing/2014/main" xmlns="" id="{BFC2ABE8-5BEF-4068-AEE0-0D3BA00537B1}"/>
                </a:ext>
              </a:extLst>
            </p:cNvPr>
            <p:cNvSpPr txBox="1">
              <a:spLocks/>
            </p:cNvSpPr>
            <p:nvPr/>
          </p:nvSpPr>
          <p:spPr>
            <a:xfrm>
              <a:off x="684212" y="0"/>
              <a:ext cx="8534400" cy="1507067"/>
            </a:xfrm>
            <a:prstGeom prst="rect">
              <a:avLst/>
            </a:prstGeom>
          </p:spPr>
          <p:txBody>
            <a:bodyPr/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 cap="all">
                  <a:ln w="3175" cmpd="sng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endParaRPr lang="en-US" dirty="0" smtClean="0">
                <a:solidFill>
                  <a:schemeClr val="accent5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r>
                <a:rPr lang="en-US" dirty="0" smtClean="0">
                  <a:solidFill>
                    <a:schemeClr val="bg1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ENKÄT NB1-ELEVER 2020</a:t>
              </a:r>
              <a:endParaRPr lang="sv-SE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xmlns="" id="{A6714DCA-0C75-C242-89B0-C4EEB0B33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42352" y="15724"/>
              <a:ext cx="2982686" cy="2982686"/>
            </a:xfrm>
            <a:prstGeom prst="rect">
              <a:avLst/>
            </a:prstGeom>
          </p:spPr>
        </p:pic>
      </p:grpSp>
      <p:sp>
        <p:nvSpPr>
          <p:cNvPr id="8" name="textruta 7"/>
          <p:cNvSpPr txBox="1"/>
          <p:nvPr/>
        </p:nvSpPr>
        <p:spPr>
          <a:xfrm>
            <a:off x="9562289" y="5299542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solidFill>
                  <a:schemeClr val="bg1"/>
                </a:solidFill>
              </a:rPr>
              <a:t>1=mycket sämre</a:t>
            </a:r>
          </a:p>
          <a:p>
            <a:r>
              <a:rPr lang="sv-SE" sz="1400" dirty="0" smtClean="0">
                <a:solidFill>
                  <a:schemeClr val="bg1"/>
                </a:solidFill>
              </a:rPr>
              <a:t>5=mycket bättre</a:t>
            </a:r>
            <a:endParaRPr lang="sv-S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8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{FEF53981-3284-40BD-AFC7-DE7B532D5429}tf02900771</Template>
  <TotalTime>1295</TotalTime>
  <Words>272</Words>
  <Application>Microsoft Office PowerPoint</Application>
  <PresentationFormat>Bredbild</PresentationFormat>
  <Paragraphs>214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Helvetica Neue</vt:lpstr>
      <vt:lpstr>Tahoma</vt:lpstr>
      <vt:lpstr>Wingdings 3</vt:lpstr>
      <vt:lpstr>Sektor</vt:lpstr>
      <vt:lpstr>ENKÄT NB1-ELEVER 2020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William Arsenijevic</dc:creator>
  <cp:lastModifiedBy>Ralph</cp:lastModifiedBy>
  <cp:revision>84</cp:revision>
  <dcterms:created xsi:type="dcterms:W3CDTF">2020-02-25T11:38:06Z</dcterms:created>
  <dcterms:modified xsi:type="dcterms:W3CDTF">2021-02-21T10:43:41Z</dcterms:modified>
</cp:coreProperties>
</file>