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59" r:id="rId5"/>
    <p:sldId id="347" r:id="rId6"/>
    <p:sldId id="316" r:id="rId7"/>
    <p:sldId id="344" r:id="rId8"/>
    <p:sldId id="349" r:id="rId9"/>
    <p:sldId id="348" r:id="rId10"/>
    <p:sldId id="350" r:id="rId11"/>
    <p:sldId id="351" r:id="rId12"/>
    <p:sldId id="320" r:id="rId13"/>
    <p:sldId id="261" r:id="rId14"/>
    <p:sldId id="353" r:id="rId15"/>
    <p:sldId id="354" r:id="rId16"/>
    <p:sldId id="35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43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BA405-018E-4867-9E50-6AF5924FB00C}" type="datetimeFigureOut">
              <a:rPr lang="sv-SE" smtClean="0"/>
              <a:t>2022-09-20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023A-AD1E-42BD-97FC-111EDABBCEA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148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B3353-0D20-CA4B-870C-31194DD6FBC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619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B3353-0D20-CA4B-870C-31194DD6FBC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833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alpha val="0"/>
                <a:lumMod val="0"/>
                <a:lumOff val="100000"/>
              </a:schemeClr>
            </a:gs>
            <a:gs pos="0">
              <a:schemeClr val="accent4">
                <a:lumMod val="75000"/>
              </a:schemeClr>
            </a:gs>
            <a:gs pos="100000">
              <a:schemeClr val="accent4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arin.carlsson@hushallningssallskapet.s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AAAA7C-D6D1-4C90-A45A-8DDA046E1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1377387"/>
            <a:ext cx="9906624" cy="41419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Fortbildning  Ungdomskommunikation</a:t>
            </a:r>
          </a:p>
          <a:p>
            <a:pPr marL="0" indent="0">
              <a:buNone/>
            </a:pPr>
            <a:r>
              <a:rPr lang="sv-SE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sv-SE" sz="4000" b="1" dirty="0" err="1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Storytelling</a:t>
            </a:r>
            <a:r>
              <a:rPr lang="sv-SE" sz="40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sv-SE" sz="2800" dirty="0">
                <a:solidFill>
                  <a:schemeClr val="bg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2022-09-15 på KSLA, Stockholm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6714DCA-0C75-C242-89B0-C4EEB0B336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196" y="4613210"/>
            <a:ext cx="2613836" cy="261383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44DBB8-33D9-DD01-AC54-FD601A0DBF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969" y="5617986"/>
            <a:ext cx="6948669" cy="100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8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F7829A1-B67B-4FE5-B768-2AA4DEBDC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574" y="90037"/>
            <a:ext cx="2527174" cy="333156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3CD78580-590D-4C08-91A7-12B64F7D57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6" y="97437"/>
            <a:ext cx="1998937" cy="3331563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20643AC-F02B-4D6E-AA77-6284BF11BA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4709" y="112235"/>
            <a:ext cx="1924302" cy="331676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715DDC73-E5FC-4298-B96B-420F73B564B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6925" y="3606893"/>
            <a:ext cx="3700877" cy="3058827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26931DB5-96D5-4EB0-BBA1-B433C1C24D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676" y="3606893"/>
            <a:ext cx="3145332" cy="3017393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80A7544C-3090-46E7-AA0E-9D7C33689E4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358" y="3606893"/>
            <a:ext cx="2232217" cy="3058827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60C76E9E-FEFC-423C-9316-DB4C0D7338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2315" y="90037"/>
            <a:ext cx="2589192" cy="3309365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CB02E210-DFF2-451D-A9DF-2141F08BD93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972" y="119634"/>
            <a:ext cx="2575382" cy="3309365"/>
          </a:xfrm>
          <a:prstGeom prst="rect">
            <a:avLst/>
          </a:prstGeom>
        </p:spPr>
      </p:pic>
      <p:pic>
        <p:nvPicPr>
          <p:cNvPr id="30" name="Bildobjekt 29">
            <a:extLst>
              <a:ext uri="{FF2B5EF4-FFF2-40B4-BE49-F238E27FC236}">
                <a16:creationId xmlns:a16="http://schemas.microsoft.com/office/drawing/2014/main" id="{AB118958-9540-4EE2-B416-588221314CE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6472" y="3556904"/>
            <a:ext cx="2425035" cy="31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5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12803DB-3FDB-4DD5-AFE5-D29B3E983E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46" y="3525427"/>
            <a:ext cx="3411163" cy="321608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F46FCFF-1951-479E-8A2B-065E01A71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737" y="128286"/>
            <a:ext cx="2577269" cy="3300714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5DB6EE3-29C1-468A-A502-AB15D8F24B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9417" y="116489"/>
            <a:ext cx="2471107" cy="331250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B617752-EDE9-45A1-B01C-5793897C73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392" y="3539390"/>
            <a:ext cx="3678663" cy="3230045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909F043-E18A-4830-9A54-059C95E859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061" y="116488"/>
            <a:ext cx="2858035" cy="3312509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E81600DD-4C91-49CA-9DED-D218654C06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1538" y="3553353"/>
            <a:ext cx="3873200" cy="3216082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7AF66D2E-C78C-4C96-913B-AE4F6B05851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746" y="116491"/>
            <a:ext cx="3595429" cy="331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56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DDC8144A-0085-864A-8891-C2E46434E7FA}"/>
              </a:ext>
            </a:extLst>
          </p:cNvPr>
          <p:cNvSpPr txBox="1"/>
          <p:nvPr/>
        </p:nvSpPr>
        <p:spPr>
          <a:xfrm>
            <a:off x="2969962" y="2345346"/>
            <a:ext cx="62520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sv-SE" sz="2400" dirty="0">
              <a:solidFill>
                <a:prstClr val="white"/>
              </a:solidFill>
              <a:latin typeface="Calibri" panose="020F0502020204030204"/>
            </a:endParaRPr>
          </a:p>
          <a:p>
            <a:pPr algn="ctr">
              <a:defRPr/>
            </a:pPr>
            <a:r>
              <a:rPr lang="sv-S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Karin Carlsson</a:t>
            </a:r>
            <a:br>
              <a:rPr lang="sv-S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Hushållningssällskapet Västra</a:t>
            </a:r>
          </a:p>
          <a:p>
            <a:pPr algn="ctr">
              <a:defRPr/>
            </a:pPr>
            <a:endParaRPr lang="sv-SE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sv-S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0739-609224</a:t>
            </a:r>
          </a:p>
          <a:p>
            <a:pPr algn="ctr">
              <a:defRPr/>
            </a:pPr>
            <a:r>
              <a:rPr lang="sv-SE" sz="28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karin.carlsson@hushallningssallskapet.se</a:t>
            </a:r>
            <a:endParaRPr lang="sv-SE" sz="2800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sv-SE" sz="2400" dirty="0">
              <a:solidFill>
                <a:prstClr val="white"/>
              </a:solidFill>
              <a:latin typeface="Calibri" panose="020F0502020204030204"/>
            </a:endParaRPr>
          </a:p>
          <a:p>
            <a:pPr algn="ctr">
              <a:defRPr/>
            </a:pPr>
            <a:endParaRPr lang="sv-SE" sz="2400" dirty="0">
              <a:solidFill>
                <a:prstClr val="white"/>
              </a:solidFill>
              <a:latin typeface="Calibri" panose="020F0502020204030204"/>
            </a:endParaRPr>
          </a:p>
          <a:p>
            <a:pPr algn="ctr">
              <a:defRPr/>
            </a:pPr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16438EB-E19F-49C1-8A13-E8E3D1929A27}"/>
              </a:ext>
            </a:extLst>
          </p:cNvPr>
          <p:cNvSpPr txBox="1"/>
          <p:nvPr/>
        </p:nvSpPr>
        <p:spPr>
          <a:xfrm>
            <a:off x="3768717" y="1649943"/>
            <a:ext cx="4480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MAILA ELLER RING MIG!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A0EA6F1-49C0-4EE5-8C05-53C671BCFF2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503" y="4622001"/>
            <a:ext cx="2613836" cy="26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93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79103" y="596818"/>
            <a:ext cx="8534400" cy="1507067"/>
          </a:xfrm>
        </p:spPr>
        <p:txBody>
          <a:bodyPr>
            <a:norm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NATIONELLT WEBBINARIUM FÖR SYV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779103" y="2445588"/>
            <a:ext cx="8534400" cy="3615267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Syfte: Att informera högstadie-</a:t>
            </a:r>
            <a:r>
              <a:rPr lang="sv-S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syvar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om Naturbruksprogrammets sex inriktningar samt behörigheter.</a:t>
            </a:r>
          </a:p>
          <a:p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När, var, hur: tors. 27 oktober kl. 14-15. Presenterar gör kommunikatörer från olika skolor.</a:t>
            </a:r>
          </a:p>
          <a:p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Bearbetning: Digitalt, lokalt och nationellt</a:t>
            </a:r>
          </a:p>
        </p:txBody>
      </p:sp>
    </p:spTree>
    <p:extLst>
      <p:ext uri="{BB962C8B-B14F-4D97-AF65-F5344CB8AC3E}">
        <p14:creationId xmlns:p14="http://schemas.microsoft.com/office/powerpoint/2010/main" val="2119375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79103" y="596818"/>
            <a:ext cx="8534400" cy="1507067"/>
          </a:xfrm>
        </p:spPr>
        <p:txBody>
          <a:bodyPr>
            <a:normAutofit/>
          </a:bodyPr>
          <a:lstStyle/>
          <a:p>
            <a:endParaRPr lang="sv-S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779103" y="2445588"/>
            <a:ext cx="8534400" cy="3615267"/>
          </a:xfrm>
        </p:spPr>
        <p:txBody>
          <a:bodyPr>
            <a:normAutofit/>
          </a:bodyPr>
          <a:lstStyle/>
          <a:p>
            <a:endParaRPr lang="sv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Bildobjekt 5" descr="En bild som visar text, träd, skog&#10;&#10;Automatiskt genererad beskrivning">
            <a:extLst>
              <a:ext uri="{FF2B5EF4-FFF2-40B4-BE49-F238E27FC236}">
                <a16:creationId xmlns:a16="http://schemas.microsoft.com/office/drawing/2014/main" id="{50B9B0F4-0A81-6E32-BA1A-621738385C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59" y="444843"/>
            <a:ext cx="9700341" cy="600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94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79103" y="596818"/>
            <a:ext cx="8534400" cy="1507067"/>
          </a:xfrm>
        </p:spPr>
        <p:txBody>
          <a:bodyPr>
            <a:normAutofit/>
          </a:bodyPr>
          <a:lstStyle/>
          <a:p>
            <a:endParaRPr lang="sv-S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latshållare för innehåll 2" descr="En bild som visar karta&#10;&#10;Automatiskt genererad beskrivning">
            <a:extLst>
              <a:ext uri="{FF2B5EF4-FFF2-40B4-BE49-F238E27FC236}">
                <a16:creationId xmlns:a16="http://schemas.microsoft.com/office/drawing/2014/main" id="{22B047FC-983B-09D4-A52E-5378D689B9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103" y="596818"/>
            <a:ext cx="8534400" cy="5718846"/>
          </a:xfrm>
        </p:spPr>
      </p:pic>
    </p:spTree>
    <p:extLst>
      <p:ext uri="{BB962C8B-B14F-4D97-AF65-F5344CB8AC3E}">
        <p14:creationId xmlns:p14="http://schemas.microsoft.com/office/powerpoint/2010/main" val="1728824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79103" y="596818"/>
            <a:ext cx="8534400" cy="1507067"/>
          </a:xfrm>
        </p:spPr>
        <p:txBody>
          <a:bodyPr>
            <a:norm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Rubrik: Arial 28, </a:t>
            </a:r>
            <a:r>
              <a:rPr lang="sv-SE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endParaRPr lang="sv-SE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779103" y="2445588"/>
            <a:ext cx="8534400" cy="3615267"/>
          </a:xfrm>
        </p:spPr>
        <p:txBody>
          <a:bodyPr>
            <a:normAutofit/>
          </a:bodyPr>
          <a:lstStyle/>
          <a:p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Text: Times New Roman </a:t>
            </a:r>
            <a:r>
              <a:rPr lang="sv-S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stl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</a:p>
        </p:txBody>
      </p:sp>
      <p:pic>
        <p:nvPicPr>
          <p:cNvPr id="6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67341D15-57B2-2E20-76E9-75485C92F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75" y="425701"/>
            <a:ext cx="7772400" cy="583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27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79103" y="596818"/>
            <a:ext cx="8534400" cy="1507067"/>
          </a:xfrm>
        </p:spPr>
        <p:txBody>
          <a:bodyPr>
            <a:norm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Kommunikationsplan 2022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698080" y="2017324"/>
            <a:ext cx="8534400" cy="3615267"/>
          </a:xfrm>
        </p:spPr>
        <p:txBody>
          <a:bodyPr>
            <a:normAutofit lnSpcReduction="10000"/>
          </a:bodyPr>
          <a:lstStyle/>
          <a:p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 övergripande syftet är att öka attraktionskraften till landets naturbruksutbildningar. </a:t>
            </a:r>
          </a:p>
          <a:p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Störst fokus läggs på att väcka högstadieelevers intresse för NB och dess inriktningar. </a:t>
            </a:r>
          </a:p>
          <a:p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Målet är att via sajten naturbruk.se med flera kanaler synliggörs utbildningar, arbeten och karriärvägar för åk 7 - 9-elever, föräldrar, SYV, nyanlända samt yrkesbytare. </a:t>
            </a:r>
          </a:p>
          <a:p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A0BA316-E242-618A-2ADD-98A8FBF0C9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196" y="4613210"/>
            <a:ext cx="2613836" cy="26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9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79103" y="596818"/>
            <a:ext cx="8534400" cy="1507067"/>
          </a:xfrm>
        </p:spPr>
        <p:txBody>
          <a:bodyPr>
            <a:norm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Aktiviteter som riktas mot målgruppen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779103" y="1936302"/>
            <a:ext cx="10147398" cy="3615267"/>
          </a:xfrm>
        </p:spPr>
        <p:txBody>
          <a:bodyPr>
            <a:noAutofit/>
          </a:bodyPr>
          <a:lstStyle/>
          <a:p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Skapa intresseväckande inlägg i sociala media ”naturbruk.se”</a:t>
            </a:r>
          </a:p>
          <a:p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Nyhetsbrev till SYV via </a:t>
            </a:r>
            <a:r>
              <a:rPr lang="sv-S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SYV.nu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(v. 38)</a:t>
            </a:r>
          </a:p>
          <a:p>
            <a:r>
              <a:rPr lang="sv-S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Webbinarium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för högstadie-SYV: tors. 27 okt. kl. </a:t>
            </a:r>
            <a:r>
              <a:rPr lang="sv-SE" sz="2800">
                <a:latin typeface="Times New Roman" panose="02020603050405020304" pitchFamily="18" charset="0"/>
                <a:cs typeface="Times New Roman" panose="02020603050405020304" pitchFamily="18" charset="0"/>
              </a:rPr>
              <a:t>14-15</a:t>
            </a:r>
            <a:endParaRPr lang="sv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Arrangera ett digitalt erfarenhetsutbyte för/med medlemsskolornas kommunikatörer</a:t>
            </a:r>
          </a:p>
          <a:p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Arrangera fortbildning för medlemsskolornas kommunikatörer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54427F4-AC47-9F14-B8D8-56A45FE8B0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9196" y="4613210"/>
            <a:ext cx="2613836" cy="26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9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779103" y="596818"/>
            <a:ext cx="8534400" cy="1507067"/>
          </a:xfrm>
        </p:spPr>
        <p:txBody>
          <a:bodyPr>
            <a:normAutofit/>
          </a:bodyPr>
          <a:lstStyle/>
          <a:p>
            <a:r>
              <a:rPr lang="sv-S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Syfte med dagen 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779103" y="1412112"/>
            <a:ext cx="8534400" cy="4074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 jag som deltagare </a:t>
            </a:r>
          </a:p>
          <a:p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hämtar inspiration och får konkreta tips med hem till skolans ungdomskommunikation, </a:t>
            </a:r>
          </a:p>
          <a:p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delar med mig av mina erfarenheter, </a:t>
            </a:r>
          </a:p>
          <a:p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 synpunkter på NF:s gemensamma arbete för att nå fler 16-åringar.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B10E092-EDF1-FAC1-B38C-2072B9C62F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503" y="4622001"/>
            <a:ext cx="2613836" cy="26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8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36DE637-56FE-7A40-BD49-3C303CE42F6D}"/>
              </a:ext>
            </a:extLst>
          </p:cNvPr>
          <p:cNvSpPr/>
          <p:nvPr/>
        </p:nvSpPr>
        <p:spPr>
          <a:xfrm>
            <a:off x="1795022" y="1606003"/>
            <a:ext cx="86019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Öka intresset för naturbruksprogrammet</a:t>
            </a:r>
          </a:p>
          <a:p>
            <a:pPr algn="ctr"/>
            <a:r>
              <a:rPr lang="sv-S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sv-SE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örskjuta</a:t>
            </a:r>
            <a:r>
              <a:rPr lang="sv-S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från udda till norm</a:t>
            </a:r>
          </a:p>
          <a:p>
            <a:pPr algn="ctr"/>
            <a:r>
              <a:rPr lang="sv-S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v-SE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orrigera</a:t>
            </a:r>
            <a:r>
              <a:rPr lang="sv-S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inkorrekt bild</a:t>
            </a:r>
          </a:p>
          <a:p>
            <a:pPr algn="ctr"/>
            <a:r>
              <a:rPr lang="sv-S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Fler sökande</a:t>
            </a:r>
          </a:p>
          <a:p>
            <a:pPr algn="ctr"/>
            <a:endParaRPr lang="sv-SE" sz="1200" b="1" dirty="0">
              <a:solidFill>
                <a:schemeClr val="bg1"/>
              </a:solidFill>
              <a:latin typeface="Barlow" pitchFamily="2" charset="77"/>
            </a:endParaRPr>
          </a:p>
          <a:p>
            <a:pPr algn="ctr"/>
            <a:br>
              <a:rPr lang="sv-SE" sz="2400" b="1" dirty="0">
                <a:solidFill>
                  <a:schemeClr val="bg1"/>
                </a:solidFill>
                <a:latin typeface="Barlow" pitchFamily="2" charset="77"/>
              </a:rPr>
            </a:br>
            <a:endParaRPr lang="sv-SE" sz="2400" b="1" dirty="0">
              <a:solidFill>
                <a:schemeClr val="bg1"/>
              </a:solidFill>
              <a:latin typeface="Barlow" pitchFamily="2" charset="77"/>
            </a:endParaRPr>
          </a:p>
          <a:p>
            <a:pPr algn="ctr"/>
            <a:endParaRPr lang="sv-SE" sz="2400" b="1" dirty="0">
              <a:solidFill>
                <a:schemeClr val="bg1"/>
              </a:solidFill>
              <a:latin typeface="Barlow" pitchFamily="2" charset="77"/>
            </a:endParaRPr>
          </a:p>
          <a:p>
            <a:pPr algn="ctr"/>
            <a:endParaRPr lang="sv-SE" sz="2400" b="1" dirty="0">
              <a:solidFill>
                <a:schemeClr val="bg1"/>
              </a:solidFill>
              <a:latin typeface="Barlow" pitchFamily="2" charset="77"/>
            </a:endParaRPr>
          </a:p>
          <a:p>
            <a:pPr algn="ctr"/>
            <a:r>
              <a:rPr lang="sv-SE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Stärka naturbruksprogrammet som varumärke</a:t>
            </a:r>
          </a:p>
          <a:p>
            <a:pPr algn="ctr"/>
            <a:endParaRPr lang="sv-SE" sz="2800" dirty="0">
              <a:solidFill>
                <a:prstClr val="white"/>
              </a:solidFill>
              <a:latin typeface="Calibri" panose="020F0502020204030204"/>
            </a:endParaRPr>
          </a:p>
          <a:p>
            <a:pPr algn="ctr"/>
            <a:endParaRPr lang="sv-SE" sz="4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BB74978-B9C1-7840-83CB-65FC9C32AA6A}"/>
              </a:ext>
            </a:extLst>
          </p:cNvPr>
          <p:cNvSpPr txBox="1"/>
          <p:nvPr/>
        </p:nvSpPr>
        <p:spPr>
          <a:xfrm>
            <a:off x="1736404" y="792872"/>
            <a:ext cx="8601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HAR EN GEMENSAM UTMANING</a:t>
            </a:r>
          </a:p>
        </p:txBody>
      </p:sp>
      <p:sp>
        <p:nvSpPr>
          <p:cNvPr id="2" name="Pil: nedåt 1">
            <a:extLst>
              <a:ext uri="{FF2B5EF4-FFF2-40B4-BE49-F238E27FC236}">
                <a16:creationId xmlns:a16="http://schemas.microsoft.com/office/drawing/2014/main" id="{E75F45D8-F696-437E-B8F9-A27A7D7777D6}"/>
              </a:ext>
            </a:extLst>
          </p:cNvPr>
          <p:cNvSpPr/>
          <p:nvPr/>
        </p:nvSpPr>
        <p:spPr>
          <a:xfrm>
            <a:off x="5503982" y="3577538"/>
            <a:ext cx="754183" cy="1135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9E04A9A-7E83-4932-8C75-1EEF904A42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503" y="4622001"/>
            <a:ext cx="2613836" cy="26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9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6A9DEBF1-8770-BC45-AAD6-D336183054C5}"/>
              </a:ext>
            </a:extLst>
          </p:cNvPr>
          <p:cNvSpPr txBox="1"/>
          <p:nvPr/>
        </p:nvSpPr>
        <p:spPr>
          <a:xfrm>
            <a:off x="4827060" y="913468"/>
            <a:ext cx="2537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sv-S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HUR GÖR VI</a:t>
            </a:r>
            <a:r>
              <a:rPr lang="sv-SE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DC8144A-0085-864A-8891-C2E46434E7FA}"/>
              </a:ext>
            </a:extLst>
          </p:cNvPr>
          <p:cNvSpPr txBox="1"/>
          <p:nvPr/>
        </p:nvSpPr>
        <p:spPr>
          <a:xfrm>
            <a:off x="3032601" y="1990749"/>
            <a:ext cx="61267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v-S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 med er av det som händer hos er!</a:t>
            </a:r>
          </a:p>
          <a:p>
            <a:pPr algn="ctr">
              <a:defRPr/>
            </a:pPr>
            <a:endParaRPr lang="sv-SE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buFontTx/>
              <a:buChar char="-"/>
              <a:defRPr/>
            </a:pPr>
            <a:r>
              <a:rPr lang="sv-S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Bilder</a:t>
            </a:r>
          </a:p>
          <a:p>
            <a:pPr marL="342900" indent="-342900" algn="ctr">
              <a:buFontTx/>
              <a:buChar char="-"/>
              <a:defRPr/>
            </a:pPr>
            <a:r>
              <a:rPr lang="sv-S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Filmklipp</a:t>
            </a:r>
          </a:p>
          <a:p>
            <a:pPr marL="342900" indent="-342900" algn="ctr">
              <a:buFontTx/>
              <a:buChar char="-"/>
              <a:defRPr/>
            </a:pPr>
            <a:r>
              <a:rPr lang="sv-SE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Aktuella händelser i press</a:t>
            </a:r>
          </a:p>
          <a:p>
            <a:pPr algn="ctr">
              <a:defRPr/>
            </a:pPr>
            <a:endParaRPr lang="sv-SE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A0FF12F-0AF4-4FF4-B90C-6E094938A8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503" y="4622001"/>
            <a:ext cx="2613836" cy="261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C7357B6E-A1B9-B745-B0F9-E7E94AB89A8E}"/>
              </a:ext>
            </a:extLst>
          </p:cNvPr>
          <p:cNvSpPr txBox="1"/>
          <p:nvPr/>
        </p:nvSpPr>
        <p:spPr>
          <a:xfrm>
            <a:off x="414905" y="1350597"/>
            <a:ext cx="447356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Skolspecifika: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liten skola, närhet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vacker gårdsmiljö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renoverat elevhem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 odlingsmarker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särskild behörighet högskola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 går bättre för våra elever </a:t>
            </a:r>
            <a:b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än för andra </a:t>
            </a:r>
            <a:r>
              <a:rPr lang="sv-SE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-elever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5BF424E-5922-B142-A26A-33F952D50D8A}"/>
              </a:ext>
            </a:extLst>
          </p:cNvPr>
          <p:cNvSpPr/>
          <p:nvPr/>
        </p:nvSpPr>
        <p:spPr>
          <a:xfrm>
            <a:off x="3984073" y="1350597"/>
            <a:ext cx="29314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sv-SE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emensamma</a:t>
            </a:r>
            <a:r>
              <a:rPr lang="sv-SE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v-SE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 många skolor: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verklighetsnära utbildning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 övningsmöjligheter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branschsamarbeten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erfarna lärare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nöjda elever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 går bra för våra eleve</a:t>
            </a:r>
            <a:r>
              <a:rPr lang="sv-SE" dirty="0">
                <a:solidFill>
                  <a:srgbClr val="002060"/>
                </a:solidFill>
                <a:latin typeface="Barlow" pitchFamily="2" charset="77"/>
              </a:rPr>
              <a:t>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36DE637-56FE-7A40-BD49-3C303CE42F6D}"/>
              </a:ext>
            </a:extLst>
          </p:cNvPr>
          <p:cNvSpPr/>
          <p:nvPr/>
        </p:nvSpPr>
        <p:spPr>
          <a:xfrm>
            <a:off x="7473842" y="1262080"/>
            <a:ext cx="472330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sv-SE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emensamma</a:t>
            </a:r>
            <a:r>
              <a:rPr lang="sv-SE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sv-SE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 alla skolor: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bidra till hållbar utveckling, grön näring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yrkesutbildning och högskolebehörighet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riktigt rolig utbildning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härlig gemenskap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både praktik och teori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tillväxtbranscher, lär för framtiden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stabila yrken, spännande utveckling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lätt att få jobb direkt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jobba med din dröm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studiekamrater med gemensamt intresse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spännande teknologi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växa som människa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oförglömliga gymnasieår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CBB74978-B9C1-7840-83CB-65FC9C32AA6A}"/>
              </a:ext>
            </a:extLst>
          </p:cNvPr>
          <p:cNvSpPr txBox="1"/>
          <p:nvPr/>
        </p:nvSpPr>
        <p:spPr>
          <a:xfrm>
            <a:off x="2268584" y="510103"/>
            <a:ext cx="7478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SÄLJARGUMENT NB-SKOLOR</a:t>
            </a:r>
          </a:p>
        </p:txBody>
      </p:sp>
      <p:grpSp>
        <p:nvGrpSpPr>
          <p:cNvPr id="2" name="Grupp 1">
            <a:extLst>
              <a:ext uri="{FF2B5EF4-FFF2-40B4-BE49-F238E27FC236}">
                <a16:creationId xmlns:a16="http://schemas.microsoft.com/office/drawing/2014/main" id="{680FCCF3-ACD9-EC40-A167-51A1A66DE349}"/>
              </a:ext>
            </a:extLst>
          </p:cNvPr>
          <p:cNvGrpSpPr/>
          <p:nvPr/>
        </p:nvGrpSpPr>
        <p:grpSpPr>
          <a:xfrm>
            <a:off x="3677229" y="6048484"/>
            <a:ext cx="3709445" cy="397001"/>
            <a:chOff x="2570937" y="5801192"/>
            <a:chExt cx="3584295" cy="369332"/>
          </a:xfrm>
        </p:grpSpPr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3C8C06D5-48B6-9C4F-BA2E-A2CF1E5E243F}"/>
                </a:ext>
              </a:extLst>
            </p:cNvPr>
            <p:cNvSpPr txBox="1"/>
            <p:nvPr/>
          </p:nvSpPr>
          <p:spPr>
            <a:xfrm>
              <a:off x="2570937" y="5801192"/>
              <a:ext cx="1907895" cy="369332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sv-SE" b="1" dirty="0">
                  <a:solidFill>
                    <a:prstClr val="white"/>
                  </a:solidFill>
                  <a:latin typeface="Barlow" pitchFamily="2" charset="77"/>
                </a:rPr>
                <a:t>både konkurrens</a:t>
              </a:r>
            </a:p>
          </p:txBody>
        </p:sp>
        <p:sp>
          <p:nvSpPr>
            <p:cNvPr id="16" name="textruta 15">
              <a:extLst>
                <a:ext uri="{FF2B5EF4-FFF2-40B4-BE49-F238E27FC236}">
                  <a16:creationId xmlns:a16="http://schemas.microsoft.com/office/drawing/2014/main" id="{9114221E-1299-704F-B431-8BF4DFEE460A}"/>
                </a:ext>
              </a:extLst>
            </p:cNvPr>
            <p:cNvSpPr txBox="1"/>
            <p:nvPr/>
          </p:nvSpPr>
          <p:spPr>
            <a:xfrm>
              <a:off x="4436492" y="5801192"/>
              <a:ext cx="1718740" cy="3693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sv-SE" b="1" dirty="0">
                  <a:solidFill>
                    <a:prstClr val="white"/>
                  </a:solidFill>
                  <a:latin typeface="Barlow" pitchFamily="2" charset="77"/>
                </a:rPr>
                <a:t>och samarbete</a:t>
              </a:r>
            </a:p>
          </p:txBody>
        </p:sp>
      </p:grpSp>
      <p:sp>
        <p:nvSpPr>
          <p:cNvPr id="11" name="textruta 10">
            <a:extLst>
              <a:ext uri="{FF2B5EF4-FFF2-40B4-BE49-F238E27FC236}">
                <a16:creationId xmlns:a16="http://schemas.microsoft.com/office/drawing/2014/main" id="{7A99D03C-1779-4144-B666-D1AA50676F75}"/>
              </a:ext>
            </a:extLst>
          </p:cNvPr>
          <p:cNvSpPr txBox="1"/>
          <p:nvPr/>
        </p:nvSpPr>
        <p:spPr>
          <a:xfrm>
            <a:off x="963328" y="6045929"/>
            <a:ext cx="142256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b="1" dirty="0">
                <a:solidFill>
                  <a:prstClr val="white"/>
                </a:solidFill>
                <a:latin typeface="Barlow" pitchFamily="2" charset="77"/>
              </a:rPr>
              <a:t>konkurrens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F13165F-2501-B743-B9F5-52BC12C8D53E}"/>
              </a:ext>
            </a:extLst>
          </p:cNvPr>
          <p:cNvSpPr txBox="1"/>
          <p:nvPr/>
        </p:nvSpPr>
        <p:spPr>
          <a:xfrm>
            <a:off x="8609457" y="6045930"/>
            <a:ext cx="142256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v-SE" b="1" dirty="0">
                <a:solidFill>
                  <a:prstClr val="white"/>
                </a:solidFill>
                <a:latin typeface="Barlow" pitchFamily="2" charset="77"/>
              </a:rPr>
              <a:t>samarbete</a:t>
            </a:r>
          </a:p>
        </p:txBody>
      </p:sp>
    </p:spTree>
    <p:extLst>
      <p:ext uri="{BB962C8B-B14F-4D97-AF65-F5344CB8AC3E}">
        <p14:creationId xmlns:p14="http://schemas.microsoft.com/office/powerpoint/2010/main" val="124808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8AC77318-6150-4A77-91D2-5757FD4BA0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3491" y="1738180"/>
            <a:ext cx="3701613" cy="338164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26E853B-11C3-4BB0-A8EF-575B6BCD96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559" y="1738180"/>
            <a:ext cx="4196991" cy="3381640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E28CEEF-1775-49E7-8EE0-BD0AA4A4A9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1450" y="1738180"/>
            <a:ext cx="3213608" cy="338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41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03393626-EA42-41EA-8478-CF7574A1A5F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536" y="1729631"/>
            <a:ext cx="2694271" cy="35479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E2856C80-2BA9-4BCE-89E4-37BD432856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1405" y="1716814"/>
            <a:ext cx="2837301" cy="356071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26E70C3E-D4CD-4F61-B961-A0B02EE7A35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304" y="1729631"/>
            <a:ext cx="2744858" cy="3547899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90327B35-B0B2-4442-9972-393CF1EA8A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02" y="1712665"/>
            <a:ext cx="2796336" cy="356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22448"/>
      </p:ext>
    </p:extLst>
  </p:cSld>
  <p:clrMapOvr>
    <a:masterClrMapping/>
  </p:clrMapOvr>
</p:sld>
</file>

<file path=ppt/theme/theme1.xml><?xml version="1.0" encoding="utf-8"?>
<a:theme xmlns:a="http://schemas.openxmlformats.org/drawingml/2006/main" name="Sektor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{FEF53981-3284-40BD-AFC7-DE7B532D5429}tf02900771</Template>
  <TotalTime>8262</TotalTime>
  <Words>393</Words>
  <Application>Microsoft Macintosh PowerPoint</Application>
  <PresentationFormat>Bredbild</PresentationFormat>
  <Paragraphs>82</Paragraphs>
  <Slides>16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3" baseType="lpstr">
      <vt:lpstr>Arial</vt:lpstr>
      <vt:lpstr>Barlow</vt:lpstr>
      <vt:lpstr>Calibri</vt:lpstr>
      <vt:lpstr>Century Gothic</vt:lpstr>
      <vt:lpstr>Times New Roman</vt:lpstr>
      <vt:lpstr>Wingdings 3</vt:lpstr>
      <vt:lpstr>Sektor</vt:lpstr>
      <vt:lpstr>PowerPoint-presentation</vt:lpstr>
      <vt:lpstr>Kommunikationsplan 2022</vt:lpstr>
      <vt:lpstr>Aktiviteter som riktas mot målgruppen</vt:lpstr>
      <vt:lpstr>Syfte med dagen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NATIONELLT WEBBINARIUM FÖR SYV</vt:lpstr>
      <vt:lpstr>PowerPoint-presentation</vt:lpstr>
      <vt:lpstr>PowerPoint-presentation</vt:lpstr>
      <vt:lpstr>Rubrik: Arial 28, bold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William Arsenijevic</dc:creator>
  <cp:lastModifiedBy>Maria Elinder</cp:lastModifiedBy>
  <cp:revision>79</cp:revision>
  <dcterms:created xsi:type="dcterms:W3CDTF">2020-02-25T11:38:06Z</dcterms:created>
  <dcterms:modified xsi:type="dcterms:W3CDTF">2022-09-20T03:53:14Z</dcterms:modified>
</cp:coreProperties>
</file>